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28" r:id="rId13"/>
    <p:sldId id="308" r:id="rId14"/>
    <p:sldId id="309" r:id="rId15"/>
    <p:sldId id="311" r:id="rId16"/>
    <p:sldId id="331" r:id="rId17"/>
    <p:sldId id="332" r:id="rId18"/>
    <p:sldId id="333" r:id="rId19"/>
    <p:sldId id="334" r:id="rId20"/>
    <p:sldId id="335" r:id="rId21"/>
    <p:sldId id="336" r:id="rId22"/>
    <p:sldId id="329" r:id="rId23"/>
    <p:sldId id="317" r:id="rId24"/>
    <p:sldId id="318" r:id="rId25"/>
    <p:sldId id="319" r:id="rId26"/>
    <p:sldId id="320" r:id="rId27"/>
    <p:sldId id="321" r:id="rId28"/>
    <p:sldId id="322" r:id="rId29"/>
    <p:sldId id="324" r:id="rId30"/>
    <p:sldId id="325" r:id="rId31"/>
    <p:sldId id="326" r:id="rId32"/>
    <p:sldId id="33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19" autoAdjust="0"/>
  </p:normalViewPr>
  <p:slideViewPr>
    <p:cSldViewPr snapToGrid="0">
      <p:cViewPr varScale="1">
        <p:scale>
          <a:sx n="86" d="100"/>
          <a:sy n="86" d="100"/>
        </p:scale>
        <p:origin x="46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24EC7-5189-4C5C-98A9-5B302B550BA3}"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73E3CE34-6A6A-47DA-B5A2-D0E627B3BE9D}">
      <dgm:prSet/>
      <dgm:spPr/>
      <dgm:t>
        <a:bodyPr/>
        <a:lstStyle/>
        <a:p>
          <a:r>
            <a:rPr lang="en-US" dirty="0"/>
            <a:t>We used two variables in our </a:t>
          </a:r>
          <a:r>
            <a:rPr lang="en-US" dirty="0" err="1"/>
            <a:t>alogrithm</a:t>
          </a:r>
          <a:r>
            <a:rPr lang="en-US" dirty="0"/>
            <a:t> i.e. Grocery and Detergent paper to run K-means.</a:t>
          </a:r>
        </a:p>
      </dgm:t>
    </dgm:pt>
    <dgm:pt modelId="{16E46F47-A5FC-4C89-B1FD-36C4BFFE88C2}" type="parTrans" cxnId="{65E0163A-717A-45E7-82AC-CBF195EB2336}">
      <dgm:prSet/>
      <dgm:spPr/>
      <dgm:t>
        <a:bodyPr/>
        <a:lstStyle/>
        <a:p>
          <a:endParaRPr lang="en-US"/>
        </a:p>
      </dgm:t>
    </dgm:pt>
    <dgm:pt modelId="{8F002B3C-C268-4EAB-ACE0-47AE4798DFCE}" type="sibTrans" cxnId="{65E0163A-717A-45E7-82AC-CBF195EB2336}">
      <dgm:prSet/>
      <dgm:spPr/>
      <dgm:t>
        <a:bodyPr/>
        <a:lstStyle/>
        <a:p>
          <a:endParaRPr lang="en-US"/>
        </a:p>
      </dgm:t>
    </dgm:pt>
    <dgm:pt modelId="{764B81DD-1EBA-4709-8E4E-B628AACD655B}">
      <dgm:prSet/>
      <dgm:spPr/>
      <dgm:t>
        <a:bodyPr/>
        <a:lstStyle/>
        <a:p>
          <a:r>
            <a:rPr lang="en-US" dirty="0"/>
            <a:t>To find the optimal number of clusters we used three approaches elbow method, Average Silhouette method, Gap Statistic method</a:t>
          </a:r>
        </a:p>
      </dgm:t>
    </dgm:pt>
    <dgm:pt modelId="{2D7C4349-0C2E-42B6-BD82-CE4FCEF46AE6}" type="parTrans" cxnId="{E5B82B6F-EE1C-43BC-A915-278A74649CE5}">
      <dgm:prSet/>
      <dgm:spPr/>
      <dgm:t>
        <a:bodyPr/>
        <a:lstStyle/>
        <a:p>
          <a:endParaRPr lang="en-US"/>
        </a:p>
      </dgm:t>
    </dgm:pt>
    <dgm:pt modelId="{7BE0DC7E-3658-4B6B-A571-46C9E2189CDE}" type="sibTrans" cxnId="{E5B82B6F-EE1C-43BC-A915-278A74649CE5}">
      <dgm:prSet/>
      <dgm:spPr/>
      <dgm:t>
        <a:bodyPr/>
        <a:lstStyle/>
        <a:p>
          <a:endParaRPr lang="en-US"/>
        </a:p>
      </dgm:t>
    </dgm:pt>
    <dgm:pt modelId="{EA123D69-3793-4D8F-AD0F-CDC8FD4A546F}">
      <dgm:prSet/>
      <dgm:spPr/>
      <dgm:t>
        <a:bodyPr/>
        <a:lstStyle/>
        <a:p>
          <a:r>
            <a:rPr lang="en-US" dirty="0"/>
            <a:t>Goodness of the classification k-means:68.2% (which is a good fit) (Random)</a:t>
          </a:r>
        </a:p>
      </dgm:t>
    </dgm:pt>
    <dgm:pt modelId="{3659C631-9E3A-4180-A29F-49BD268180C8}" type="parTrans" cxnId="{92C2E531-4249-4500-BE6E-94AF8A4D4D84}">
      <dgm:prSet/>
      <dgm:spPr/>
      <dgm:t>
        <a:bodyPr/>
        <a:lstStyle/>
        <a:p>
          <a:endParaRPr lang="en-US"/>
        </a:p>
      </dgm:t>
    </dgm:pt>
    <dgm:pt modelId="{0F401F60-A250-435E-B22D-F4F03D59F83F}" type="sibTrans" cxnId="{92C2E531-4249-4500-BE6E-94AF8A4D4D84}">
      <dgm:prSet/>
      <dgm:spPr/>
      <dgm:t>
        <a:bodyPr/>
        <a:lstStyle/>
        <a:p>
          <a:endParaRPr lang="en-US"/>
        </a:p>
      </dgm:t>
    </dgm:pt>
    <dgm:pt modelId="{2BF0969A-6192-45DD-95CD-3D988A46D53F}">
      <dgm:prSet/>
      <dgm:spPr/>
      <dgm:t>
        <a:bodyPr/>
        <a:lstStyle/>
        <a:p>
          <a:r>
            <a:rPr lang="en-US" dirty="0"/>
            <a:t>Inter cluster distance i.e. Between  the Clusters </a:t>
          </a:r>
          <a:r>
            <a:rPr lang="en-US"/>
            <a:t>is  418.4586</a:t>
          </a:r>
          <a:endParaRPr lang="en-US" dirty="0"/>
        </a:p>
      </dgm:t>
    </dgm:pt>
    <dgm:pt modelId="{20DC52DA-C1C9-4130-BEC7-5662F2F3602A}" type="parTrans" cxnId="{5546C7B1-D101-4AAB-8AA6-E81FAFA59F1F}">
      <dgm:prSet/>
      <dgm:spPr/>
      <dgm:t>
        <a:bodyPr/>
        <a:lstStyle/>
        <a:p>
          <a:endParaRPr lang="en-US"/>
        </a:p>
      </dgm:t>
    </dgm:pt>
    <dgm:pt modelId="{4E32AC9D-B1AE-40CD-995F-A22284EBDB95}" type="sibTrans" cxnId="{5546C7B1-D101-4AAB-8AA6-E81FAFA59F1F}">
      <dgm:prSet/>
      <dgm:spPr/>
      <dgm:t>
        <a:bodyPr/>
        <a:lstStyle/>
        <a:p>
          <a:endParaRPr lang="en-US"/>
        </a:p>
      </dgm:t>
    </dgm:pt>
    <dgm:pt modelId="{50A67C79-3C2A-42B9-B27C-7F88F68B3AFB}">
      <dgm:prSet/>
      <dgm:spPr/>
      <dgm:t>
        <a:bodyPr/>
        <a:lstStyle/>
        <a:p>
          <a:r>
            <a:rPr lang="en-US"/>
            <a:t>Cluster 1 price average is higher than cluster 2 based on the centroid mean.</a:t>
          </a:r>
        </a:p>
      </dgm:t>
    </dgm:pt>
    <dgm:pt modelId="{A4FA2D05-E140-471D-953E-5B2E60D022BE}" type="sibTrans" cxnId="{60B10AAD-1F04-4780-AF9C-F0EECBB28C47}">
      <dgm:prSet/>
      <dgm:spPr/>
      <dgm:t>
        <a:bodyPr/>
        <a:lstStyle/>
        <a:p>
          <a:endParaRPr lang="en-US"/>
        </a:p>
      </dgm:t>
    </dgm:pt>
    <dgm:pt modelId="{A60954C5-18D7-428D-88A0-3501C595AF21}" type="parTrans" cxnId="{60B10AAD-1F04-4780-AF9C-F0EECBB28C47}">
      <dgm:prSet/>
      <dgm:spPr/>
      <dgm:t>
        <a:bodyPr/>
        <a:lstStyle/>
        <a:p>
          <a:endParaRPr lang="en-US"/>
        </a:p>
      </dgm:t>
    </dgm:pt>
    <dgm:pt modelId="{70E5477A-327D-4710-A2B5-F9C772CE6F96}">
      <dgm:prSet/>
      <dgm:spPr/>
      <dgm:t>
        <a:bodyPr/>
        <a:lstStyle/>
        <a:p>
          <a:r>
            <a:rPr lang="en-US" dirty="0"/>
            <a:t>K means clustering with clusters of sizes 62 and 246</a:t>
          </a:r>
        </a:p>
      </dgm:t>
    </dgm:pt>
    <dgm:pt modelId="{33A173D0-02B7-4A0F-AEB2-EC7A4AAD22A0}" type="parTrans" cxnId="{FC22D8FB-3E35-442D-841F-4B4C5A130EE1}">
      <dgm:prSet/>
      <dgm:spPr/>
      <dgm:t>
        <a:bodyPr/>
        <a:lstStyle/>
        <a:p>
          <a:endParaRPr lang="en-US"/>
        </a:p>
      </dgm:t>
    </dgm:pt>
    <dgm:pt modelId="{FCC77050-E7B8-475D-A573-2FBDD33E0832}" type="sibTrans" cxnId="{FC22D8FB-3E35-442D-841F-4B4C5A130EE1}">
      <dgm:prSet/>
      <dgm:spPr/>
      <dgm:t>
        <a:bodyPr/>
        <a:lstStyle/>
        <a:p>
          <a:endParaRPr lang="en-US"/>
        </a:p>
      </dgm:t>
    </dgm:pt>
    <dgm:pt modelId="{F14A32DB-F120-4037-8430-F220CC442101}">
      <dgm:prSet/>
      <dgm:spPr/>
      <dgm:t>
        <a:bodyPr/>
        <a:lstStyle/>
        <a:p>
          <a:r>
            <a:rPr lang="en-US"/>
            <a:t>Total within the clusters the sum of the squares is 195.5414 </a:t>
          </a:r>
          <a:endParaRPr lang="en-US" dirty="0"/>
        </a:p>
      </dgm:t>
    </dgm:pt>
    <dgm:pt modelId="{70D9C08C-AF96-46A0-B007-D99F52AB3056}" type="parTrans" cxnId="{8B433940-55DC-4272-8E42-9ED7878E9ACF}">
      <dgm:prSet/>
      <dgm:spPr/>
      <dgm:t>
        <a:bodyPr/>
        <a:lstStyle/>
        <a:p>
          <a:endParaRPr lang="en-US"/>
        </a:p>
      </dgm:t>
    </dgm:pt>
    <dgm:pt modelId="{981B3ED1-9EEE-4487-A318-9A464FCDDFD3}" type="sibTrans" cxnId="{8B433940-55DC-4272-8E42-9ED7878E9ACF}">
      <dgm:prSet/>
      <dgm:spPr/>
      <dgm:t>
        <a:bodyPr/>
        <a:lstStyle/>
        <a:p>
          <a:endParaRPr lang="en-US"/>
        </a:p>
      </dgm:t>
    </dgm:pt>
    <dgm:pt modelId="{9665EFFA-EB8A-4F61-8F65-CFEC41FE8EE2}" type="pres">
      <dgm:prSet presAssocID="{8DC24EC7-5189-4C5C-98A9-5B302B550BA3}" presName="linear" presStyleCnt="0">
        <dgm:presLayoutVars>
          <dgm:animLvl val="lvl"/>
          <dgm:resizeHandles val="exact"/>
        </dgm:presLayoutVars>
      </dgm:prSet>
      <dgm:spPr/>
    </dgm:pt>
    <dgm:pt modelId="{8460E58A-776B-419A-93BD-BE8E4E193689}" type="pres">
      <dgm:prSet presAssocID="{73E3CE34-6A6A-47DA-B5A2-D0E627B3BE9D}" presName="parentText" presStyleLbl="node1" presStyleIdx="0" presStyleCnt="7">
        <dgm:presLayoutVars>
          <dgm:chMax val="0"/>
          <dgm:bulletEnabled val="1"/>
        </dgm:presLayoutVars>
      </dgm:prSet>
      <dgm:spPr/>
    </dgm:pt>
    <dgm:pt modelId="{146B8310-207F-44E9-976C-955D3A1A8DE3}" type="pres">
      <dgm:prSet presAssocID="{8F002B3C-C268-4EAB-ACE0-47AE4798DFCE}" presName="spacer" presStyleCnt="0"/>
      <dgm:spPr/>
    </dgm:pt>
    <dgm:pt modelId="{9846F8B3-04E1-4CB3-A396-089B52C02699}" type="pres">
      <dgm:prSet presAssocID="{70E5477A-327D-4710-A2B5-F9C772CE6F96}" presName="parentText" presStyleLbl="node1" presStyleIdx="1" presStyleCnt="7">
        <dgm:presLayoutVars>
          <dgm:chMax val="0"/>
          <dgm:bulletEnabled val="1"/>
        </dgm:presLayoutVars>
      </dgm:prSet>
      <dgm:spPr/>
    </dgm:pt>
    <dgm:pt modelId="{83DF1E05-2F4B-49CE-BAFB-6EA2585F7FDF}" type="pres">
      <dgm:prSet presAssocID="{FCC77050-E7B8-475D-A573-2FBDD33E0832}" presName="spacer" presStyleCnt="0"/>
      <dgm:spPr/>
    </dgm:pt>
    <dgm:pt modelId="{EEDFD11C-CE53-43CE-B8D9-93D5628268EA}" type="pres">
      <dgm:prSet presAssocID="{F14A32DB-F120-4037-8430-F220CC442101}" presName="parentText" presStyleLbl="node1" presStyleIdx="2" presStyleCnt="7">
        <dgm:presLayoutVars>
          <dgm:chMax val="0"/>
          <dgm:bulletEnabled val="1"/>
        </dgm:presLayoutVars>
      </dgm:prSet>
      <dgm:spPr/>
    </dgm:pt>
    <dgm:pt modelId="{8F4232F8-52A0-480B-A76E-908C62E36E9C}" type="pres">
      <dgm:prSet presAssocID="{981B3ED1-9EEE-4487-A318-9A464FCDDFD3}" presName="spacer" presStyleCnt="0"/>
      <dgm:spPr/>
    </dgm:pt>
    <dgm:pt modelId="{C397E636-66FC-4F81-A8D2-B7813BB04D55}" type="pres">
      <dgm:prSet presAssocID="{764B81DD-1EBA-4709-8E4E-B628AACD655B}" presName="parentText" presStyleLbl="node1" presStyleIdx="3" presStyleCnt="7">
        <dgm:presLayoutVars>
          <dgm:chMax val="0"/>
          <dgm:bulletEnabled val="1"/>
        </dgm:presLayoutVars>
      </dgm:prSet>
      <dgm:spPr/>
    </dgm:pt>
    <dgm:pt modelId="{BFE69C67-2805-447D-9A0D-DF976998041F}" type="pres">
      <dgm:prSet presAssocID="{7BE0DC7E-3658-4B6B-A571-46C9E2189CDE}" presName="spacer" presStyleCnt="0"/>
      <dgm:spPr/>
    </dgm:pt>
    <dgm:pt modelId="{49215608-4670-4D79-B09D-CE889F389712}" type="pres">
      <dgm:prSet presAssocID="{50A67C79-3C2A-42B9-B27C-7F88F68B3AFB}" presName="parentText" presStyleLbl="node1" presStyleIdx="4" presStyleCnt="7">
        <dgm:presLayoutVars>
          <dgm:chMax val="0"/>
          <dgm:bulletEnabled val="1"/>
        </dgm:presLayoutVars>
      </dgm:prSet>
      <dgm:spPr/>
    </dgm:pt>
    <dgm:pt modelId="{F1E0BA90-F09A-4182-8698-D2E67E42ABAF}" type="pres">
      <dgm:prSet presAssocID="{A4FA2D05-E140-471D-953E-5B2E60D022BE}" presName="spacer" presStyleCnt="0"/>
      <dgm:spPr/>
    </dgm:pt>
    <dgm:pt modelId="{EA715929-3C7D-444C-8C8B-A02F27AB4E4B}" type="pres">
      <dgm:prSet presAssocID="{EA123D69-3793-4D8F-AD0F-CDC8FD4A546F}" presName="parentText" presStyleLbl="node1" presStyleIdx="5" presStyleCnt="7">
        <dgm:presLayoutVars>
          <dgm:chMax val="0"/>
          <dgm:bulletEnabled val="1"/>
        </dgm:presLayoutVars>
      </dgm:prSet>
      <dgm:spPr/>
    </dgm:pt>
    <dgm:pt modelId="{51C9B92F-9BD9-47B7-81C4-0BD80ABF69C1}" type="pres">
      <dgm:prSet presAssocID="{0F401F60-A250-435E-B22D-F4F03D59F83F}" presName="spacer" presStyleCnt="0"/>
      <dgm:spPr/>
    </dgm:pt>
    <dgm:pt modelId="{05360A5D-FE06-4430-8BCF-9BDEEEC86171}" type="pres">
      <dgm:prSet presAssocID="{2BF0969A-6192-45DD-95CD-3D988A46D53F}" presName="parentText" presStyleLbl="node1" presStyleIdx="6" presStyleCnt="7">
        <dgm:presLayoutVars>
          <dgm:chMax val="0"/>
          <dgm:bulletEnabled val="1"/>
        </dgm:presLayoutVars>
      </dgm:prSet>
      <dgm:spPr/>
    </dgm:pt>
  </dgm:ptLst>
  <dgm:cxnLst>
    <dgm:cxn modelId="{92C2E531-4249-4500-BE6E-94AF8A4D4D84}" srcId="{8DC24EC7-5189-4C5C-98A9-5B302B550BA3}" destId="{EA123D69-3793-4D8F-AD0F-CDC8FD4A546F}" srcOrd="5" destOrd="0" parTransId="{3659C631-9E3A-4180-A29F-49BD268180C8}" sibTransId="{0F401F60-A250-435E-B22D-F4F03D59F83F}"/>
    <dgm:cxn modelId="{65E0163A-717A-45E7-82AC-CBF195EB2336}" srcId="{8DC24EC7-5189-4C5C-98A9-5B302B550BA3}" destId="{73E3CE34-6A6A-47DA-B5A2-D0E627B3BE9D}" srcOrd="0" destOrd="0" parTransId="{16E46F47-A5FC-4C89-B1FD-36C4BFFE88C2}" sibTransId="{8F002B3C-C268-4EAB-ACE0-47AE4798DFCE}"/>
    <dgm:cxn modelId="{99DA8A3B-DCF6-4FEE-8D7C-2619223BF082}" type="presOf" srcId="{73E3CE34-6A6A-47DA-B5A2-D0E627B3BE9D}" destId="{8460E58A-776B-419A-93BD-BE8E4E193689}" srcOrd="0" destOrd="0" presId="urn:microsoft.com/office/officeart/2005/8/layout/vList2"/>
    <dgm:cxn modelId="{78F8483D-0530-47D8-B1EF-3F445449A77C}" type="presOf" srcId="{764B81DD-1EBA-4709-8E4E-B628AACD655B}" destId="{C397E636-66FC-4F81-A8D2-B7813BB04D55}" srcOrd="0" destOrd="0" presId="urn:microsoft.com/office/officeart/2005/8/layout/vList2"/>
    <dgm:cxn modelId="{8B433940-55DC-4272-8E42-9ED7878E9ACF}" srcId="{8DC24EC7-5189-4C5C-98A9-5B302B550BA3}" destId="{F14A32DB-F120-4037-8430-F220CC442101}" srcOrd="2" destOrd="0" parTransId="{70D9C08C-AF96-46A0-B007-D99F52AB3056}" sibTransId="{981B3ED1-9EEE-4487-A318-9A464FCDDFD3}"/>
    <dgm:cxn modelId="{C1101D42-A1DD-4C94-8BBB-F1E576786205}" type="presOf" srcId="{8DC24EC7-5189-4C5C-98A9-5B302B550BA3}" destId="{9665EFFA-EB8A-4F61-8F65-CFEC41FE8EE2}" srcOrd="0" destOrd="0" presId="urn:microsoft.com/office/officeart/2005/8/layout/vList2"/>
    <dgm:cxn modelId="{E5B82B6F-EE1C-43BC-A915-278A74649CE5}" srcId="{8DC24EC7-5189-4C5C-98A9-5B302B550BA3}" destId="{764B81DD-1EBA-4709-8E4E-B628AACD655B}" srcOrd="3" destOrd="0" parTransId="{2D7C4349-0C2E-42B6-BD82-CE4FCEF46AE6}" sibTransId="{7BE0DC7E-3658-4B6B-A571-46C9E2189CDE}"/>
    <dgm:cxn modelId="{60B10AAD-1F04-4780-AF9C-F0EECBB28C47}" srcId="{8DC24EC7-5189-4C5C-98A9-5B302B550BA3}" destId="{50A67C79-3C2A-42B9-B27C-7F88F68B3AFB}" srcOrd="4" destOrd="0" parTransId="{A60954C5-18D7-428D-88A0-3501C595AF21}" sibTransId="{A4FA2D05-E140-471D-953E-5B2E60D022BE}"/>
    <dgm:cxn modelId="{5546C7B1-D101-4AAB-8AA6-E81FAFA59F1F}" srcId="{8DC24EC7-5189-4C5C-98A9-5B302B550BA3}" destId="{2BF0969A-6192-45DD-95CD-3D988A46D53F}" srcOrd="6" destOrd="0" parTransId="{20DC52DA-C1C9-4130-BEC7-5662F2F3602A}" sibTransId="{4E32AC9D-B1AE-40CD-995F-A22284EBDB95}"/>
    <dgm:cxn modelId="{D2EDEBC0-1537-4DC3-BBB8-A2D336422F1D}" type="presOf" srcId="{70E5477A-327D-4710-A2B5-F9C772CE6F96}" destId="{9846F8B3-04E1-4CB3-A396-089B52C02699}" srcOrd="0" destOrd="0" presId="urn:microsoft.com/office/officeart/2005/8/layout/vList2"/>
    <dgm:cxn modelId="{FA78E7C5-CBDE-4BAF-A9E8-7AC5334AA8AC}" type="presOf" srcId="{50A67C79-3C2A-42B9-B27C-7F88F68B3AFB}" destId="{49215608-4670-4D79-B09D-CE889F389712}" srcOrd="0" destOrd="0" presId="urn:microsoft.com/office/officeart/2005/8/layout/vList2"/>
    <dgm:cxn modelId="{07C386CB-0C64-40E6-809E-7DA1ED3220F3}" type="presOf" srcId="{EA123D69-3793-4D8F-AD0F-CDC8FD4A546F}" destId="{EA715929-3C7D-444C-8C8B-A02F27AB4E4B}" srcOrd="0" destOrd="0" presId="urn:microsoft.com/office/officeart/2005/8/layout/vList2"/>
    <dgm:cxn modelId="{AF96BCD2-C0D5-4C44-B5FE-B8EB2802CC3B}" type="presOf" srcId="{2BF0969A-6192-45DD-95CD-3D988A46D53F}" destId="{05360A5D-FE06-4430-8BCF-9BDEEEC86171}" srcOrd="0" destOrd="0" presId="urn:microsoft.com/office/officeart/2005/8/layout/vList2"/>
    <dgm:cxn modelId="{182F57D5-81A0-4ED3-BD3B-47F4595467CE}" type="presOf" srcId="{F14A32DB-F120-4037-8430-F220CC442101}" destId="{EEDFD11C-CE53-43CE-B8D9-93D5628268EA}" srcOrd="0" destOrd="0" presId="urn:microsoft.com/office/officeart/2005/8/layout/vList2"/>
    <dgm:cxn modelId="{FC22D8FB-3E35-442D-841F-4B4C5A130EE1}" srcId="{8DC24EC7-5189-4C5C-98A9-5B302B550BA3}" destId="{70E5477A-327D-4710-A2B5-F9C772CE6F96}" srcOrd="1" destOrd="0" parTransId="{33A173D0-02B7-4A0F-AEB2-EC7A4AAD22A0}" sibTransId="{FCC77050-E7B8-475D-A573-2FBDD33E0832}"/>
    <dgm:cxn modelId="{A8E7C6BC-4C61-4B4E-AB43-15BBE3EF7035}" type="presParOf" srcId="{9665EFFA-EB8A-4F61-8F65-CFEC41FE8EE2}" destId="{8460E58A-776B-419A-93BD-BE8E4E193689}" srcOrd="0" destOrd="0" presId="urn:microsoft.com/office/officeart/2005/8/layout/vList2"/>
    <dgm:cxn modelId="{E419984F-D9E7-4738-9555-727DBC26E740}" type="presParOf" srcId="{9665EFFA-EB8A-4F61-8F65-CFEC41FE8EE2}" destId="{146B8310-207F-44E9-976C-955D3A1A8DE3}" srcOrd="1" destOrd="0" presId="urn:microsoft.com/office/officeart/2005/8/layout/vList2"/>
    <dgm:cxn modelId="{5500817A-F47E-48C2-AFF6-988EB3EBB50F}" type="presParOf" srcId="{9665EFFA-EB8A-4F61-8F65-CFEC41FE8EE2}" destId="{9846F8B3-04E1-4CB3-A396-089B52C02699}" srcOrd="2" destOrd="0" presId="urn:microsoft.com/office/officeart/2005/8/layout/vList2"/>
    <dgm:cxn modelId="{53DF5899-8300-487F-9D64-0928DD7DB0EF}" type="presParOf" srcId="{9665EFFA-EB8A-4F61-8F65-CFEC41FE8EE2}" destId="{83DF1E05-2F4B-49CE-BAFB-6EA2585F7FDF}" srcOrd="3" destOrd="0" presId="urn:microsoft.com/office/officeart/2005/8/layout/vList2"/>
    <dgm:cxn modelId="{383D8D10-0518-444E-BD98-B9A2365F3DBB}" type="presParOf" srcId="{9665EFFA-EB8A-4F61-8F65-CFEC41FE8EE2}" destId="{EEDFD11C-CE53-43CE-B8D9-93D5628268EA}" srcOrd="4" destOrd="0" presId="urn:microsoft.com/office/officeart/2005/8/layout/vList2"/>
    <dgm:cxn modelId="{6CE1328F-4D90-4DC3-BA36-5138D08B44A6}" type="presParOf" srcId="{9665EFFA-EB8A-4F61-8F65-CFEC41FE8EE2}" destId="{8F4232F8-52A0-480B-A76E-908C62E36E9C}" srcOrd="5" destOrd="0" presId="urn:microsoft.com/office/officeart/2005/8/layout/vList2"/>
    <dgm:cxn modelId="{F1B3DA5C-81D5-4F70-96FC-F5098893522E}" type="presParOf" srcId="{9665EFFA-EB8A-4F61-8F65-CFEC41FE8EE2}" destId="{C397E636-66FC-4F81-A8D2-B7813BB04D55}" srcOrd="6" destOrd="0" presId="urn:microsoft.com/office/officeart/2005/8/layout/vList2"/>
    <dgm:cxn modelId="{6B0F7C69-3E7A-4004-A1A3-075B06BFDF70}" type="presParOf" srcId="{9665EFFA-EB8A-4F61-8F65-CFEC41FE8EE2}" destId="{BFE69C67-2805-447D-9A0D-DF976998041F}" srcOrd="7" destOrd="0" presId="urn:microsoft.com/office/officeart/2005/8/layout/vList2"/>
    <dgm:cxn modelId="{4E026F07-9E49-42F4-B571-4361FFCC2292}" type="presParOf" srcId="{9665EFFA-EB8A-4F61-8F65-CFEC41FE8EE2}" destId="{49215608-4670-4D79-B09D-CE889F389712}" srcOrd="8" destOrd="0" presId="urn:microsoft.com/office/officeart/2005/8/layout/vList2"/>
    <dgm:cxn modelId="{69EF45F0-1AB2-43D8-BC4A-04B7E06F61E8}" type="presParOf" srcId="{9665EFFA-EB8A-4F61-8F65-CFEC41FE8EE2}" destId="{F1E0BA90-F09A-4182-8698-D2E67E42ABAF}" srcOrd="9" destOrd="0" presId="urn:microsoft.com/office/officeart/2005/8/layout/vList2"/>
    <dgm:cxn modelId="{985374D6-BF0F-4EB4-B65C-C0BEFBC7FD10}" type="presParOf" srcId="{9665EFFA-EB8A-4F61-8F65-CFEC41FE8EE2}" destId="{EA715929-3C7D-444C-8C8B-A02F27AB4E4B}" srcOrd="10" destOrd="0" presId="urn:microsoft.com/office/officeart/2005/8/layout/vList2"/>
    <dgm:cxn modelId="{02F3D77B-8871-44CA-B993-2B09673018A8}" type="presParOf" srcId="{9665EFFA-EB8A-4F61-8F65-CFEC41FE8EE2}" destId="{51C9B92F-9BD9-47B7-81C4-0BD80ABF69C1}" srcOrd="11" destOrd="0" presId="urn:microsoft.com/office/officeart/2005/8/layout/vList2"/>
    <dgm:cxn modelId="{75C5856F-9A06-4A4B-BEA1-229DD762FE02}" type="presParOf" srcId="{9665EFFA-EB8A-4F61-8F65-CFEC41FE8EE2}" destId="{05360A5D-FE06-4430-8BCF-9BDEEEC8617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CD4E2-3097-4938-A4FA-A0E9B1E50743}"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F690C9B0-5566-4506-9E98-63BE1C7B5F30}">
      <dgm:prSet/>
      <dgm:spPr/>
      <dgm:t>
        <a:bodyPr/>
        <a:lstStyle/>
        <a:p>
          <a:r>
            <a:rPr lang="en-GB" dirty="0"/>
            <a:t>Images are coloured in CIFAR-10 as compared to the black and white datasets</a:t>
          </a:r>
          <a:endParaRPr lang="en-US" dirty="0"/>
        </a:p>
      </dgm:t>
    </dgm:pt>
    <dgm:pt modelId="{C6CC9AFF-93E4-45EA-B684-0F387967BCF6}" type="parTrans" cxnId="{95C4D77A-CBC6-446D-8F92-91D399ED2CB9}">
      <dgm:prSet/>
      <dgm:spPr/>
      <dgm:t>
        <a:bodyPr/>
        <a:lstStyle/>
        <a:p>
          <a:endParaRPr lang="en-US"/>
        </a:p>
      </dgm:t>
    </dgm:pt>
    <dgm:pt modelId="{85ABF736-8C9A-4C95-A1E4-27F2611E184F}" type="sibTrans" cxnId="{95C4D77A-CBC6-446D-8F92-91D399ED2CB9}">
      <dgm:prSet/>
      <dgm:spPr/>
      <dgm:t>
        <a:bodyPr/>
        <a:lstStyle/>
        <a:p>
          <a:endParaRPr lang="en-US"/>
        </a:p>
      </dgm:t>
    </dgm:pt>
    <dgm:pt modelId="{69F3D55E-1D04-4EF4-96ED-305F5538A154}">
      <dgm:prSet/>
      <dgm:spPr/>
      <dgm:t>
        <a:bodyPr/>
        <a:lstStyle/>
        <a:p>
          <a:r>
            <a:rPr lang="en-GB"/>
            <a:t>Each image is 32 x 32 pixel</a:t>
          </a:r>
          <a:endParaRPr lang="en-US"/>
        </a:p>
      </dgm:t>
    </dgm:pt>
    <dgm:pt modelId="{253A30B5-BDF6-46F8-99AE-4EF8DE9A5189}" type="parTrans" cxnId="{CAC65E12-79BC-4AEE-8A86-3B74C4168A3F}">
      <dgm:prSet/>
      <dgm:spPr/>
      <dgm:t>
        <a:bodyPr/>
        <a:lstStyle/>
        <a:p>
          <a:endParaRPr lang="en-US"/>
        </a:p>
      </dgm:t>
    </dgm:pt>
    <dgm:pt modelId="{5FB3A1C9-9B52-48E3-A246-EA78E3EE9EB6}" type="sibTrans" cxnId="{CAC65E12-79BC-4AEE-8A86-3B74C4168A3F}">
      <dgm:prSet/>
      <dgm:spPr/>
      <dgm:t>
        <a:bodyPr/>
        <a:lstStyle/>
        <a:p>
          <a:endParaRPr lang="en-US"/>
        </a:p>
      </dgm:t>
    </dgm:pt>
    <dgm:pt modelId="{2DA8D06C-080E-45A1-98B5-FE7D76E0C6F7}">
      <dgm:prSet/>
      <dgm:spPr/>
      <dgm:t>
        <a:bodyPr/>
        <a:lstStyle/>
        <a:p>
          <a:r>
            <a:rPr lang="en-GB"/>
            <a:t>50,000 training images and 10,000 testing images</a:t>
          </a:r>
          <a:endParaRPr lang="en-US"/>
        </a:p>
      </dgm:t>
    </dgm:pt>
    <dgm:pt modelId="{EF45A263-D1ED-4243-8B2A-21BA464A5ABE}" type="parTrans" cxnId="{57659B7E-EAF3-4DB4-893B-CB72564F3D6F}">
      <dgm:prSet/>
      <dgm:spPr/>
      <dgm:t>
        <a:bodyPr/>
        <a:lstStyle/>
        <a:p>
          <a:endParaRPr lang="en-US"/>
        </a:p>
      </dgm:t>
    </dgm:pt>
    <dgm:pt modelId="{6D0D908C-63C7-420F-9989-D031C3A94A80}" type="sibTrans" cxnId="{57659B7E-EAF3-4DB4-893B-CB72564F3D6F}">
      <dgm:prSet/>
      <dgm:spPr/>
      <dgm:t>
        <a:bodyPr/>
        <a:lstStyle/>
        <a:p>
          <a:endParaRPr lang="en-US"/>
        </a:p>
      </dgm:t>
    </dgm:pt>
    <dgm:pt modelId="{DD216984-C390-4972-889D-5C2D53631169}" type="pres">
      <dgm:prSet presAssocID="{D14CD4E2-3097-4938-A4FA-A0E9B1E50743}" presName="linear" presStyleCnt="0">
        <dgm:presLayoutVars>
          <dgm:animLvl val="lvl"/>
          <dgm:resizeHandles val="exact"/>
        </dgm:presLayoutVars>
      </dgm:prSet>
      <dgm:spPr/>
    </dgm:pt>
    <dgm:pt modelId="{8A01B03A-BDED-4F9E-838A-F81502C261B3}" type="pres">
      <dgm:prSet presAssocID="{F690C9B0-5566-4506-9E98-63BE1C7B5F30}" presName="parentText" presStyleLbl="node1" presStyleIdx="0" presStyleCnt="3">
        <dgm:presLayoutVars>
          <dgm:chMax val="0"/>
          <dgm:bulletEnabled val="1"/>
        </dgm:presLayoutVars>
      </dgm:prSet>
      <dgm:spPr/>
    </dgm:pt>
    <dgm:pt modelId="{0F8AE590-E1C1-4658-B021-2895E0E6BC31}" type="pres">
      <dgm:prSet presAssocID="{85ABF736-8C9A-4C95-A1E4-27F2611E184F}" presName="spacer" presStyleCnt="0"/>
      <dgm:spPr/>
    </dgm:pt>
    <dgm:pt modelId="{74EC0643-A508-40B0-B1A5-1656A6B5BEDF}" type="pres">
      <dgm:prSet presAssocID="{69F3D55E-1D04-4EF4-96ED-305F5538A154}" presName="parentText" presStyleLbl="node1" presStyleIdx="1" presStyleCnt="3">
        <dgm:presLayoutVars>
          <dgm:chMax val="0"/>
          <dgm:bulletEnabled val="1"/>
        </dgm:presLayoutVars>
      </dgm:prSet>
      <dgm:spPr/>
    </dgm:pt>
    <dgm:pt modelId="{ECF95AA3-D13A-43AB-80D6-AAFD31BA0CF3}" type="pres">
      <dgm:prSet presAssocID="{5FB3A1C9-9B52-48E3-A246-EA78E3EE9EB6}" presName="spacer" presStyleCnt="0"/>
      <dgm:spPr/>
    </dgm:pt>
    <dgm:pt modelId="{C87784BD-6BBE-4492-8083-4F089C55E96C}" type="pres">
      <dgm:prSet presAssocID="{2DA8D06C-080E-45A1-98B5-FE7D76E0C6F7}" presName="parentText" presStyleLbl="node1" presStyleIdx="2" presStyleCnt="3">
        <dgm:presLayoutVars>
          <dgm:chMax val="0"/>
          <dgm:bulletEnabled val="1"/>
        </dgm:presLayoutVars>
      </dgm:prSet>
      <dgm:spPr/>
    </dgm:pt>
  </dgm:ptLst>
  <dgm:cxnLst>
    <dgm:cxn modelId="{CAC65E12-79BC-4AEE-8A86-3B74C4168A3F}" srcId="{D14CD4E2-3097-4938-A4FA-A0E9B1E50743}" destId="{69F3D55E-1D04-4EF4-96ED-305F5538A154}" srcOrd="1" destOrd="0" parTransId="{253A30B5-BDF6-46F8-99AE-4EF8DE9A5189}" sibTransId="{5FB3A1C9-9B52-48E3-A246-EA78E3EE9EB6}"/>
    <dgm:cxn modelId="{253DDF2A-4D55-4186-932D-A194E605714E}" type="presOf" srcId="{2DA8D06C-080E-45A1-98B5-FE7D76E0C6F7}" destId="{C87784BD-6BBE-4492-8083-4F089C55E96C}" srcOrd="0" destOrd="0" presId="urn:microsoft.com/office/officeart/2005/8/layout/vList2"/>
    <dgm:cxn modelId="{A95DA936-461F-44B4-BDFE-C22AD8E372DF}" type="presOf" srcId="{69F3D55E-1D04-4EF4-96ED-305F5538A154}" destId="{74EC0643-A508-40B0-B1A5-1656A6B5BEDF}" srcOrd="0" destOrd="0" presId="urn:microsoft.com/office/officeart/2005/8/layout/vList2"/>
    <dgm:cxn modelId="{68CD8E44-8A22-4F67-9347-DB5468EB46E7}" type="presOf" srcId="{D14CD4E2-3097-4938-A4FA-A0E9B1E50743}" destId="{DD216984-C390-4972-889D-5C2D53631169}" srcOrd="0" destOrd="0" presId="urn:microsoft.com/office/officeart/2005/8/layout/vList2"/>
    <dgm:cxn modelId="{95C4D77A-CBC6-446D-8F92-91D399ED2CB9}" srcId="{D14CD4E2-3097-4938-A4FA-A0E9B1E50743}" destId="{F690C9B0-5566-4506-9E98-63BE1C7B5F30}" srcOrd="0" destOrd="0" parTransId="{C6CC9AFF-93E4-45EA-B684-0F387967BCF6}" sibTransId="{85ABF736-8C9A-4C95-A1E4-27F2611E184F}"/>
    <dgm:cxn modelId="{57659B7E-EAF3-4DB4-893B-CB72564F3D6F}" srcId="{D14CD4E2-3097-4938-A4FA-A0E9B1E50743}" destId="{2DA8D06C-080E-45A1-98B5-FE7D76E0C6F7}" srcOrd="2" destOrd="0" parTransId="{EF45A263-D1ED-4243-8B2A-21BA464A5ABE}" sibTransId="{6D0D908C-63C7-420F-9989-D031C3A94A80}"/>
    <dgm:cxn modelId="{678225D0-7DAD-4995-9BA1-EAF5E4660A51}" type="presOf" srcId="{F690C9B0-5566-4506-9E98-63BE1C7B5F30}" destId="{8A01B03A-BDED-4F9E-838A-F81502C261B3}" srcOrd="0" destOrd="0" presId="urn:microsoft.com/office/officeart/2005/8/layout/vList2"/>
    <dgm:cxn modelId="{A9506EC1-B77A-44E7-A170-B12007EFB617}" type="presParOf" srcId="{DD216984-C390-4972-889D-5C2D53631169}" destId="{8A01B03A-BDED-4F9E-838A-F81502C261B3}" srcOrd="0" destOrd="0" presId="urn:microsoft.com/office/officeart/2005/8/layout/vList2"/>
    <dgm:cxn modelId="{550BB1E8-D23D-4755-87CE-15B92704C62E}" type="presParOf" srcId="{DD216984-C390-4972-889D-5C2D53631169}" destId="{0F8AE590-E1C1-4658-B021-2895E0E6BC31}" srcOrd="1" destOrd="0" presId="urn:microsoft.com/office/officeart/2005/8/layout/vList2"/>
    <dgm:cxn modelId="{1A91A7B9-D9B8-458F-9118-30462F3D3C49}" type="presParOf" srcId="{DD216984-C390-4972-889D-5C2D53631169}" destId="{74EC0643-A508-40B0-B1A5-1656A6B5BEDF}" srcOrd="2" destOrd="0" presId="urn:microsoft.com/office/officeart/2005/8/layout/vList2"/>
    <dgm:cxn modelId="{E16375FF-1504-42C2-82FA-9DA4AAE6697E}" type="presParOf" srcId="{DD216984-C390-4972-889D-5C2D53631169}" destId="{ECF95AA3-D13A-43AB-80D6-AAFD31BA0CF3}" srcOrd="3" destOrd="0" presId="urn:microsoft.com/office/officeart/2005/8/layout/vList2"/>
    <dgm:cxn modelId="{481EB310-5ECD-4BC3-9937-577C37BDBA06}" type="presParOf" srcId="{DD216984-C390-4972-889D-5C2D53631169}" destId="{C87784BD-6BBE-4492-8083-4F089C55E96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F06231-E544-46D8-AD7E-9A6B22C086BA}"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9D0AA317-FC8B-4914-88E8-C3FBD26B6B65}">
      <dgm:prSet/>
      <dgm:spPr/>
      <dgm:t>
        <a:bodyPr/>
        <a:lstStyle/>
        <a:p>
          <a:r>
            <a:rPr lang="en-GB"/>
            <a:t>Convolutional Layer</a:t>
          </a:r>
          <a:endParaRPr lang="en-US"/>
        </a:p>
      </dgm:t>
    </dgm:pt>
    <dgm:pt modelId="{C1EE0E86-D48B-476F-8BB2-CB284B8D34E0}" type="parTrans" cxnId="{66CB78DD-1DB8-4212-96F9-84F25063C7BA}">
      <dgm:prSet/>
      <dgm:spPr/>
      <dgm:t>
        <a:bodyPr/>
        <a:lstStyle/>
        <a:p>
          <a:endParaRPr lang="en-US"/>
        </a:p>
      </dgm:t>
    </dgm:pt>
    <dgm:pt modelId="{1240A26A-A634-440B-B9AC-83A39DD85875}" type="sibTrans" cxnId="{66CB78DD-1DB8-4212-96F9-84F25063C7BA}">
      <dgm:prSet/>
      <dgm:spPr/>
      <dgm:t>
        <a:bodyPr/>
        <a:lstStyle/>
        <a:p>
          <a:endParaRPr lang="en-US"/>
        </a:p>
      </dgm:t>
    </dgm:pt>
    <dgm:pt modelId="{203B9211-5E4F-4AF4-84B2-DF5CB6A71CEA}">
      <dgm:prSet/>
      <dgm:spPr/>
      <dgm:t>
        <a:bodyPr/>
        <a:lstStyle/>
        <a:p>
          <a:r>
            <a:rPr lang="en-GB"/>
            <a:t>Pooling Layer</a:t>
          </a:r>
          <a:endParaRPr lang="en-US"/>
        </a:p>
      </dgm:t>
    </dgm:pt>
    <dgm:pt modelId="{F7430BDB-F949-4452-AA47-A9549C6CBD98}" type="parTrans" cxnId="{A52217D3-7F49-49EB-B359-1EBAC234C4DE}">
      <dgm:prSet/>
      <dgm:spPr/>
      <dgm:t>
        <a:bodyPr/>
        <a:lstStyle/>
        <a:p>
          <a:endParaRPr lang="en-US"/>
        </a:p>
      </dgm:t>
    </dgm:pt>
    <dgm:pt modelId="{BF6C4312-69E0-410C-B45F-2A728B5851C4}" type="sibTrans" cxnId="{A52217D3-7F49-49EB-B359-1EBAC234C4DE}">
      <dgm:prSet/>
      <dgm:spPr/>
      <dgm:t>
        <a:bodyPr/>
        <a:lstStyle/>
        <a:p>
          <a:endParaRPr lang="en-US"/>
        </a:p>
      </dgm:t>
    </dgm:pt>
    <dgm:pt modelId="{ACFF7EFB-A208-4A6A-AAFE-0D90D9FD7C2F}">
      <dgm:prSet/>
      <dgm:spPr/>
      <dgm:t>
        <a:bodyPr/>
        <a:lstStyle/>
        <a:p>
          <a:r>
            <a:rPr lang="en-GB"/>
            <a:t>ReLU Layer</a:t>
          </a:r>
          <a:endParaRPr lang="en-US"/>
        </a:p>
      </dgm:t>
    </dgm:pt>
    <dgm:pt modelId="{46F842ED-4F2A-46FA-ADA3-9222F885ACA0}" type="parTrans" cxnId="{13A92503-7D10-431D-9980-01D0138BB39F}">
      <dgm:prSet/>
      <dgm:spPr/>
      <dgm:t>
        <a:bodyPr/>
        <a:lstStyle/>
        <a:p>
          <a:endParaRPr lang="en-US"/>
        </a:p>
      </dgm:t>
    </dgm:pt>
    <dgm:pt modelId="{20773C01-EEAB-472B-A9E4-8BE342BD4287}" type="sibTrans" cxnId="{13A92503-7D10-431D-9980-01D0138BB39F}">
      <dgm:prSet/>
      <dgm:spPr/>
      <dgm:t>
        <a:bodyPr/>
        <a:lstStyle/>
        <a:p>
          <a:endParaRPr lang="en-US"/>
        </a:p>
      </dgm:t>
    </dgm:pt>
    <dgm:pt modelId="{BE4D42AE-6BDA-4FA0-9F89-33C50940F26A}">
      <dgm:prSet/>
      <dgm:spPr/>
      <dgm:t>
        <a:bodyPr/>
        <a:lstStyle/>
        <a:p>
          <a:r>
            <a:rPr lang="en-GB"/>
            <a:t>Fully Connected Layer</a:t>
          </a:r>
          <a:endParaRPr lang="en-US"/>
        </a:p>
      </dgm:t>
    </dgm:pt>
    <dgm:pt modelId="{98C49E30-5EE2-4430-AE78-14D4F4631E93}" type="parTrans" cxnId="{69752C30-27A0-4EC7-A077-4E8C19963845}">
      <dgm:prSet/>
      <dgm:spPr/>
      <dgm:t>
        <a:bodyPr/>
        <a:lstStyle/>
        <a:p>
          <a:endParaRPr lang="en-US"/>
        </a:p>
      </dgm:t>
    </dgm:pt>
    <dgm:pt modelId="{F3C0161F-BD05-483C-8AC4-9FDC9B85EC59}" type="sibTrans" cxnId="{69752C30-27A0-4EC7-A077-4E8C19963845}">
      <dgm:prSet/>
      <dgm:spPr/>
      <dgm:t>
        <a:bodyPr/>
        <a:lstStyle/>
        <a:p>
          <a:endParaRPr lang="en-US"/>
        </a:p>
      </dgm:t>
    </dgm:pt>
    <dgm:pt modelId="{DEC96C49-7936-45F7-9D3C-CD9BEC2DEA44}">
      <dgm:prSet/>
      <dgm:spPr/>
      <dgm:t>
        <a:bodyPr/>
        <a:lstStyle/>
        <a:p>
          <a:r>
            <a:rPr lang="en-GB"/>
            <a:t>Loss Layer</a:t>
          </a:r>
          <a:endParaRPr lang="en-US"/>
        </a:p>
      </dgm:t>
    </dgm:pt>
    <dgm:pt modelId="{B7096169-16C8-49C1-8D3F-F481455CB39E}" type="parTrans" cxnId="{8490A6E5-A69C-4532-9469-5269C0FE8A62}">
      <dgm:prSet/>
      <dgm:spPr/>
      <dgm:t>
        <a:bodyPr/>
        <a:lstStyle/>
        <a:p>
          <a:endParaRPr lang="en-US"/>
        </a:p>
      </dgm:t>
    </dgm:pt>
    <dgm:pt modelId="{2639B861-796C-46EC-9C7D-FDA57D626DCC}" type="sibTrans" cxnId="{8490A6E5-A69C-4532-9469-5269C0FE8A62}">
      <dgm:prSet/>
      <dgm:spPr/>
      <dgm:t>
        <a:bodyPr/>
        <a:lstStyle/>
        <a:p>
          <a:endParaRPr lang="en-US"/>
        </a:p>
      </dgm:t>
    </dgm:pt>
    <dgm:pt modelId="{0286BB91-0768-4F14-984A-22218141E147}" type="pres">
      <dgm:prSet presAssocID="{D6F06231-E544-46D8-AD7E-9A6B22C086BA}" presName="linear" presStyleCnt="0">
        <dgm:presLayoutVars>
          <dgm:dir/>
          <dgm:animLvl val="lvl"/>
          <dgm:resizeHandles val="exact"/>
        </dgm:presLayoutVars>
      </dgm:prSet>
      <dgm:spPr/>
    </dgm:pt>
    <dgm:pt modelId="{F50147DD-46B3-4245-B593-2EE9D41AB2D0}" type="pres">
      <dgm:prSet presAssocID="{9D0AA317-FC8B-4914-88E8-C3FBD26B6B65}" presName="parentLin" presStyleCnt="0"/>
      <dgm:spPr/>
    </dgm:pt>
    <dgm:pt modelId="{05C6A98F-B03F-4A94-8140-CB3D344A5347}" type="pres">
      <dgm:prSet presAssocID="{9D0AA317-FC8B-4914-88E8-C3FBD26B6B65}" presName="parentLeftMargin" presStyleLbl="node1" presStyleIdx="0" presStyleCnt="5"/>
      <dgm:spPr/>
    </dgm:pt>
    <dgm:pt modelId="{766A404B-4FB2-4FF9-8781-3E25641C49F1}" type="pres">
      <dgm:prSet presAssocID="{9D0AA317-FC8B-4914-88E8-C3FBD26B6B65}" presName="parentText" presStyleLbl="node1" presStyleIdx="0" presStyleCnt="5">
        <dgm:presLayoutVars>
          <dgm:chMax val="0"/>
          <dgm:bulletEnabled val="1"/>
        </dgm:presLayoutVars>
      </dgm:prSet>
      <dgm:spPr/>
    </dgm:pt>
    <dgm:pt modelId="{15DC0AB1-5756-4B1D-B8D7-5E25482506EA}" type="pres">
      <dgm:prSet presAssocID="{9D0AA317-FC8B-4914-88E8-C3FBD26B6B65}" presName="negativeSpace" presStyleCnt="0"/>
      <dgm:spPr/>
    </dgm:pt>
    <dgm:pt modelId="{0AE25654-EA4B-4F97-B997-087981AE4053}" type="pres">
      <dgm:prSet presAssocID="{9D0AA317-FC8B-4914-88E8-C3FBD26B6B65}" presName="childText" presStyleLbl="conFgAcc1" presStyleIdx="0" presStyleCnt="5">
        <dgm:presLayoutVars>
          <dgm:bulletEnabled val="1"/>
        </dgm:presLayoutVars>
      </dgm:prSet>
      <dgm:spPr/>
    </dgm:pt>
    <dgm:pt modelId="{F0F5E57C-8FB2-49F5-966A-006E6A91BDDB}" type="pres">
      <dgm:prSet presAssocID="{1240A26A-A634-440B-B9AC-83A39DD85875}" presName="spaceBetweenRectangles" presStyleCnt="0"/>
      <dgm:spPr/>
    </dgm:pt>
    <dgm:pt modelId="{A37D1D25-54B9-4EE8-B03A-DBE139714919}" type="pres">
      <dgm:prSet presAssocID="{203B9211-5E4F-4AF4-84B2-DF5CB6A71CEA}" presName="parentLin" presStyleCnt="0"/>
      <dgm:spPr/>
    </dgm:pt>
    <dgm:pt modelId="{DEC493E3-C2A3-407E-B5B4-DBDC49488AF0}" type="pres">
      <dgm:prSet presAssocID="{203B9211-5E4F-4AF4-84B2-DF5CB6A71CEA}" presName="parentLeftMargin" presStyleLbl="node1" presStyleIdx="0" presStyleCnt="5"/>
      <dgm:spPr/>
    </dgm:pt>
    <dgm:pt modelId="{E9E4CDA0-59CA-4304-9EB5-6983BAD71627}" type="pres">
      <dgm:prSet presAssocID="{203B9211-5E4F-4AF4-84B2-DF5CB6A71CEA}" presName="parentText" presStyleLbl="node1" presStyleIdx="1" presStyleCnt="5">
        <dgm:presLayoutVars>
          <dgm:chMax val="0"/>
          <dgm:bulletEnabled val="1"/>
        </dgm:presLayoutVars>
      </dgm:prSet>
      <dgm:spPr/>
    </dgm:pt>
    <dgm:pt modelId="{022736FF-B6E3-4D4D-9E00-3023FED6AFA8}" type="pres">
      <dgm:prSet presAssocID="{203B9211-5E4F-4AF4-84B2-DF5CB6A71CEA}" presName="negativeSpace" presStyleCnt="0"/>
      <dgm:spPr/>
    </dgm:pt>
    <dgm:pt modelId="{13962E90-067B-46C0-A9E4-92ADF12B6C03}" type="pres">
      <dgm:prSet presAssocID="{203B9211-5E4F-4AF4-84B2-DF5CB6A71CEA}" presName="childText" presStyleLbl="conFgAcc1" presStyleIdx="1" presStyleCnt="5">
        <dgm:presLayoutVars>
          <dgm:bulletEnabled val="1"/>
        </dgm:presLayoutVars>
      </dgm:prSet>
      <dgm:spPr/>
    </dgm:pt>
    <dgm:pt modelId="{DA68E1CE-3CA6-4C1A-9E97-DB5EF3A53E56}" type="pres">
      <dgm:prSet presAssocID="{BF6C4312-69E0-410C-B45F-2A728B5851C4}" presName="spaceBetweenRectangles" presStyleCnt="0"/>
      <dgm:spPr/>
    </dgm:pt>
    <dgm:pt modelId="{523DF7AB-ED3F-42B8-83FE-D8B494C8A3AB}" type="pres">
      <dgm:prSet presAssocID="{ACFF7EFB-A208-4A6A-AAFE-0D90D9FD7C2F}" presName="parentLin" presStyleCnt="0"/>
      <dgm:spPr/>
    </dgm:pt>
    <dgm:pt modelId="{2851E293-6D27-492C-8DCD-099DB84464AE}" type="pres">
      <dgm:prSet presAssocID="{ACFF7EFB-A208-4A6A-AAFE-0D90D9FD7C2F}" presName="parentLeftMargin" presStyleLbl="node1" presStyleIdx="1" presStyleCnt="5"/>
      <dgm:spPr/>
    </dgm:pt>
    <dgm:pt modelId="{E53ADCB7-11D3-4A3F-9D10-0D105C32DB95}" type="pres">
      <dgm:prSet presAssocID="{ACFF7EFB-A208-4A6A-AAFE-0D90D9FD7C2F}" presName="parentText" presStyleLbl="node1" presStyleIdx="2" presStyleCnt="5">
        <dgm:presLayoutVars>
          <dgm:chMax val="0"/>
          <dgm:bulletEnabled val="1"/>
        </dgm:presLayoutVars>
      </dgm:prSet>
      <dgm:spPr/>
    </dgm:pt>
    <dgm:pt modelId="{8D5252FA-1D19-47B2-8AA5-B2183E1557CE}" type="pres">
      <dgm:prSet presAssocID="{ACFF7EFB-A208-4A6A-AAFE-0D90D9FD7C2F}" presName="negativeSpace" presStyleCnt="0"/>
      <dgm:spPr/>
    </dgm:pt>
    <dgm:pt modelId="{F4371FC4-5DE7-4790-9EA3-E995DEF81EEE}" type="pres">
      <dgm:prSet presAssocID="{ACFF7EFB-A208-4A6A-AAFE-0D90D9FD7C2F}" presName="childText" presStyleLbl="conFgAcc1" presStyleIdx="2" presStyleCnt="5">
        <dgm:presLayoutVars>
          <dgm:bulletEnabled val="1"/>
        </dgm:presLayoutVars>
      </dgm:prSet>
      <dgm:spPr/>
    </dgm:pt>
    <dgm:pt modelId="{131B6D05-0F1A-4EFE-84F3-D6D3EF9795B6}" type="pres">
      <dgm:prSet presAssocID="{20773C01-EEAB-472B-A9E4-8BE342BD4287}" presName="spaceBetweenRectangles" presStyleCnt="0"/>
      <dgm:spPr/>
    </dgm:pt>
    <dgm:pt modelId="{3D6FD252-B20C-4DE7-8E36-5E1B21094D56}" type="pres">
      <dgm:prSet presAssocID="{BE4D42AE-6BDA-4FA0-9F89-33C50940F26A}" presName="parentLin" presStyleCnt="0"/>
      <dgm:spPr/>
    </dgm:pt>
    <dgm:pt modelId="{09A09C73-83B2-40CE-B109-2580F2742A92}" type="pres">
      <dgm:prSet presAssocID="{BE4D42AE-6BDA-4FA0-9F89-33C50940F26A}" presName="parentLeftMargin" presStyleLbl="node1" presStyleIdx="2" presStyleCnt="5"/>
      <dgm:spPr/>
    </dgm:pt>
    <dgm:pt modelId="{D85A6C63-1383-4A4D-8B94-DC8AE143839B}" type="pres">
      <dgm:prSet presAssocID="{BE4D42AE-6BDA-4FA0-9F89-33C50940F26A}" presName="parentText" presStyleLbl="node1" presStyleIdx="3" presStyleCnt="5">
        <dgm:presLayoutVars>
          <dgm:chMax val="0"/>
          <dgm:bulletEnabled val="1"/>
        </dgm:presLayoutVars>
      </dgm:prSet>
      <dgm:spPr/>
    </dgm:pt>
    <dgm:pt modelId="{F20854C6-24D8-4434-BFAD-3182095C21A1}" type="pres">
      <dgm:prSet presAssocID="{BE4D42AE-6BDA-4FA0-9F89-33C50940F26A}" presName="negativeSpace" presStyleCnt="0"/>
      <dgm:spPr/>
    </dgm:pt>
    <dgm:pt modelId="{B8666176-809B-496E-BD3A-7330EF009FE8}" type="pres">
      <dgm:prSet presAssocID="{BE4D42AE-6BDA-4FA0-9F89-33C50940F26A}" presName="childText" presStyleLbl="conFgAcc1" presStyleIdx="3" presStyleCnt="5">
        <dgm:presLayoutVars>
          <dgm:bulletEnabled val="1"/>
        </dgm:presLayoutVars>
      </dgm:prSet>
      <dgm:spPr/>
    </dgm:pt>
    <dgm:pt modelId="{F5476556-2989-4226-8E39-233CE4184AF7}" type="pres">
      <dgm:prSet presAssocID="{F3C0161F-BD05-483C-8AC4-9FDC9B85EC59}" presName="spaceBetweenRectangles" presStyleCnt="0"/>
      <dgm:spPr/>
    </dgm:pt>
    <dgm:pt modelId="{1AF3AC87-7963-4CAE-8DFB-BCBC5F9C3E15}" type="pres">
      <dgm:prSet presAssocID="{DEC96C49-7936-45F7-9D3C-CD9BEC2DEA44}" presName="parentLin" presStyleCnt="0"/>
      <dgm:spPr/>
    </dgm:pt>
    <dgm:pt modelId="{193D6E97-B04E-4CBB-995F-6780585F0E12}" type="pres">
      <dgm:prSet presAssocID="{DEC96C49-7936-45F7-9D3C-CD9BEC2DEA44}" presName="parentLeftMargin" presStyleLbl="node1" presStyleIdx="3" presStyleCnt="5"/>
      <dgm:spPr/>
    </dgm:pt>
    <dgm:pt modelId="{3E0D3FB2-85D0-41B2-8E65-166D110A6792}" type="pres">
      <dgm:prSet presAssocID="{DEC96C49-7936-45F7-9D3C-CD9BEC2DEA44}" presName="parentText" presStyleLbl="node1" presStyleIdx="4" presStyleCnt="5">
        <dgm:presLayoutVars>
          <dgm:chMax val="0"/>
          <dgm:bulletEnabled val="1"/>
        </dgm:presLayoutVars>
      </dgm:prSet>
      <dgm:spPr/>
    </dgm:pt>
    <dgm:pt modelId="{1B3DF448-13BB-46E1-BD9B-DAF42A2D774E}" type="pres">
      <dgm:prSet presAssocID="{DEC96C49-7936-45F7-9D3C-CD9BEC2DEA44}" presName="negativeSpace" presStyleCnt="0"/>
      <dgm:spPr/>
    </dgm:pt>
    <dgm:pt modelId="{DC11FF1D-242C-4A63-959A-83938A4A515D}" type="pres">
      <dgm:prSet presAssocID="{DEC96C49-7936-45F7-9D3C-CD9BEC2DEA44}" presName="childText" presStyleLbl="conFgAcc1" presStyleIdx="4" presStyleCnt="5">
        <dgm:presLayoutVars>
          <dgm:bulletEnabled val="1"/>
        </dgm:presLayoutVars>
      </dgm:prSet>
      <dgm:spPr/>
    </dgm:pt>
  </dgm:ptLst>
  <dgm:cxnLst>
    <dgm:cxn modelId="{13A92503-7D10-431D-9980-01D0138BB39F}" srcId="{D6F06231-E544-46D8-AD7E-9A6B22C086BA}" destId="{ACFF7EFB-A208-4A6A-AAFE-0D90D9FD7C2F}" srcOrd="2" destOrd="0" parTransId="{46F842ED-4F2A-46FA-ADA3-9222F885ACA0}" sibTransId="{20773C01-EEAB-472B-A9E4-8BE342BD4287}"/>
    <dgm:cxn modelId="{389D502B-CABD-400A-A350-18333714C757}" type="presOf" srcId="{ACFF7EFB-A208-4A6A-AAFE-0D90D9FD7C2F}" destId="{2851E293-6D27-492C-8DCD-099DB84464AE}" srcOrd="0" destOrd="0" presId="urn:microsoft.com/office/officeart/2005/8/layout/list1"/>
    <dgm:cxn modelId="{69752C30-27A0-4EC7-A077-4E8C19963845}" srcId="{D6F06231-E544-46D8-AD7E-9A6B22C086BA}" destId="{BE4D42AE-6BDA-4FA0-9F89-33C50940F26A}" srcOrd="3" destOrd="0" parTransId="{98C49E30-5EE2-4430-AE78-14D4F4631E93}" sibTransId="{F3C0161F-BD05-483C-8AC4-9FDC9B85EC59}"/>
    <dgm:cxn modelId="{60A4CA62-1956-497D-829B-004B5F504243}" type="presOf" srcId="{BE4D42AE-6BDA-4FA0-9F89-33C50940F26A}" destId="{09A09C73-83B2-40CE-B109-2580F2742A92}" srcOrd="0" destOrd="0" presId="urn:microsoft.com/office/officeart/2005/8/layout/list1"/>
    <dgm:cxn modelId="{145A1049-089E-4DA8-86B4-0CD936658382}" type="presOf" srcId="{203B9211-5E4F-4AF4-84B2-DF5CB6A71CEA}" destId="{E9E4CDA0-59CA-4304-9EB5-6983BAD71627}" srcOrd="1" destOrd="0" presId="urn:microsoft.com/office/officeart/2005/8/layout/list1"/>
    <dgm:cxn modelId="{1EDA3152-5329-4692-BDC7-6474241A1798}" type="presOf" srcId="{BE4D42AE-6BDA-4FA0-9F89-33C50940F26A}" destId="{D85A6C63-1383-4A4D-8B94-DC8AE143839B}" srcOrd="1" destOrd="0" presId="urn:microsoft.com/office/officeart/2005/8/layout/list1"/>
    <dgm:cxn modelId="{7CF17855-E5B7-4F46-8B43-873B74120A4D}" type="presOf" srcId="{D6F06231-E544-46D8-AD7E-9A6B22C086BA}" destId="{0286BB91-0768-4F14-984A-22218141E147}" srcOrd="0" destOrd="0" presId="urn:microsoft.com/office/officeart/2005/8/layout/list1"/>
    <dgm:cxn modelId="{464A1558-9492-4699-B1A6-77BB5FDC469E}" type="presOf" srcId="{DEC96C49-7936-45F7-9D3C-CD9BEC2DEA44}" destId="{193D6E97-B04E-4CBB-995F-6780585F0E12}" srcOrd="0" destOrd="0" presId="urn:microsoft.com/office/officeart/2005/8/layout/list1"/>
    <dgm:cxn modelId="{263A67A2-E45B-4B7B-AB5D-FCA8126ED523}" type="presOf" srcId="{9D0AA317-FC8B-4914-88E8-C3FBD26B6B65}" destId="{05C6A98F-B03F-4A94-8140-CB3D344A5347}" srcOrd="0" destOrd="0" presId="urn:microsoft.com/office/officeart/2005/8/layout/list1"/>
    <dgm:cxn modelId="{228BB3A5-7B62-4433-B5BE-256F2126D3A0}" type="presOf" srcId="{9D0AA317-FC8B-4914-88E8-C3FBD26B6B65}" destId="{766A404B-4FB2-4FF9-8781-3E25641C49F1}" srcOrd="1" destOrd="0" presId="urn:microsoft.com/office/officeart/2005/8/layout/list1"/>
    <dgm:cxn modelId="{C0409FCC-1E7B-473E-821E-945F1A203F94}" type="presOf" srcId="{DEC96C49-7936-45F7-9D3C-CD9BEC2DEA44}" destId="{3E0D3FB2-85D0-41B2-8E65-166D110A6792}" srcOrd="1" destOrd="0" presId="urn:microsoft.com/office/officeart/2005/8/layout/list1"/>
    <dgm:cxn modelId="{A52217D3-7F49-49EB-B359-1EBAC234C4DE}" srcId="{D6F06231-E544-46D8-AD7E-9A6B22C086BA}" destId="{203B9211-5E4F-4AF4-84B2-DF5CB6A71CEA}" srcOrd="1" destOrd="0" parTransId="{F7430BDB-F949-4452-AA47-A9549C6CBD98}" sibTransId="{BF6C4312-69E0-410C-B45F-2A728B5851C4}"/>
    <dgm:cxn modelId="{CB8DB6DC-431F-4C09-98D7-D46752A6BCD7}" type="presOf" srcId="{ACFF7EFB-A208-4A6A-AAFE-0D90D9FD7C2F}" destId="{E53ADCB7-11D3-4A3F-9D10-0D105C32DB95}" srcOrd="1" destOrd="0" presId="urn:microsoft.com/office/officeart/2005/8/layout/list1"/>
    <dgm:cxn modelId="{66CB78DD-1DB8-4212-96F9-84F25063C7BA}" srcId="{D6F06231-E544-46D8-AD7E-9A6B22C086BA}" destId="{9D0AA317-FC8B-4914-88E8-C3FBD26B6B65}" srcOrd="0" destOrd="0" parTransId="{C1EE0E86-D48B-476F-8BB2-CB284B8D34E0}" sibTransId="{1240A26A-A634-440B-B9AC-83A39DD85875}"/>
    <dgm:cxn modelId="{A0072EE4-1E61-4DA7-9733-E0818869737A}" type="presOf" srcId="{203B9211-5E4F-4AF4-84B2-DF5CB6A71CEA}" destId="{DEC493E3-C2A3-407E-B5B4-DBDC49488AF0}" srcOrd="0" destOrd="0" presId="urn:microsoft.com/office/officeart/2005/8/layout/list1"/>
    <dgm:cxn modelId="{8490A6E5-A69C-4532-9469-5269C0FE8A62}" srcId="{D6F06231-E544-46D8-AD7E-9A6B22C086BA}" destId="{DEC96C49-7936-45F7-9D3C-CD9BEC2DEA44}" srcOrd="4" destOrd="0" parTransId="{B7096169-16C8-49C1-8D3F-F481455CB39E}" sibTransId="{2639B861-796C-46EC-9C7D-FDA57D626DCC}"/>
    <dgm:cxn modelId="{495968F8-E8E4-4144-9198-729B1FA5913C}" type="presParOf" srcId="{0286BB91-0768-4F14-984A-22218141E147}" destId="{F50147DD-46B3-4245-B593-2EE9D41AB2D0}" srcOrd="0" destOrd="0" presId="urn:microsoft.com/office/officeart/2005/8/layout/list1"/>
    <dgm:cxn modelId="{3CDE34EA-06F7-4700-B848-C790A156BB4D}" type="presParOf" srcId="{F50147DD-46B3-4245-B593-2EE9D41AB2D0}" destId="{05C6A98F-B03F-4A94-8140-CB3D344A5347}" srcOrd="0" destOrd="0" presId="urn:microsoft.com/office/officeart/2005/8/layout/list1"/>
    <dgm:cxn modelId="{94C8B90F-09BA-4045-9AC0-EDE653D7E318}" type="presParOf" srcId="{F50147DD-46B3-4245-B593-2EE9D41AB2D0}" destId="{766A404B-4FB2-4FF9-8781-3E25641C49F1}" srcOrd="1" destOrd="0" presId="urn:microsoft.com/office/officeart/2005/8/layout/list1"/>
    <dgm:cxn modelId="{2AC0D7C5-9BC9-4487-813F-AA4BDBB7A277}" type="presParOf" srcId="{0286BB91-0768-4F14-984A-22218141E147}" destId="{15DC0AB1-5756-4B1D-B8D7-5E25482506EA}" srcOrd="1" destOrd="0" presId="urn:microsoft.com/office/officeart/2005/8/layout/list1"/>
    <dgm:cxn modelId="{02DACD07-D5B9-481B-A770-E316667A3167}" type="presParOf" srcId="{0286BB91-0768-4F14-984A-22218141E147}" destId="{0AE25654-EA4B-4F97-B997-087981AE4053}" srcOrd="2" destOrd="0" presId="urn:microsoft.com/office/officeart/2005/8/layout/list1"/>
    <dgm:cxn modelId="{71D36777-71C2-4E7E-88B3-0C638EACB7B5}" type="presParOf" srcId="{0286BB91-0768-4F14-984A-22218141E147}" destId="{F0F5E57C-8FB2-49F5-966A-006E6A91BDDB}" srcOrd="3" destOrd="0" presId="urn:microsoft.com/office/officeart/2005/8/layout/list1"/>
    <dgm:cxn modelId="{1020E81B-D4BD-41F6-9F7E-8D595AD218A8}" type="presParOf" srcId="{0286BB91-0768-4F14-984A-22218141E147}" destId="{A37D1D25-54B9-4EE8-B03A-DBE139714919}" srcOrd="4" destOrd="0" presId="urn:microsoft.com/office/officeart/2005/8/layout/list1"/>
    <dgm:cxn modelId="{2E23AB4B-0672-4535-83FF-DADBA08E178A}" type="presParOf" srcId="{A37D1D25-54B9-4EE8-B03A-DBE139714919}" destId="{DEC493E3-C2A3-407E-B5B4-DBDC49488AF0}" srcOrd="0" destOrd="0" presId="urn:microsoft.com/office/officeart/2005/8/layout/list1"/>
    <dgm:cxn modelId="{5718757A-DD18-423A-BECE-E966EACEB085}" type="presParOf" srcId="{A37D1D25-54B9-4EE8-B03A-DBE139714919}" destId="{E9E4CDA0-59CA-4304-9EB5-6983BAD71627}" srcOrd="1" destOrd="0" presId="urn:microsoft.com/office/officeart/2005/8/layout/list1"/>
    <dgm:cxn modelId="{ACB0EC03-7A51-4291-80B4-DB385BEAEAC5}" type="presParOf" srcId="{0286BB91-0768-4F14-984A-22218141E147}" destId="{022736FF-B6E3-4D4D-9E00-3023FED6AFA8}" srcOrd="5" destOrd="0" presId="urn:microsoft.com/office/officeart/2005/8/layout/list1"/>
    <dgm:cxn modelId="{57024EAF-96D1-42C8-B4C1-542D0DFCA6F6}" type="presParOf" srcId="{0286BB91-0768-4F14-984A-22218141E147}" destId="{13962E90-067B-46C0-A9E4-92ADF12B6C03}" srcOrd="6" destOrd="0" presId="urn:microsoft.com/office/officeart/2005/8/layout/list1"/>
    <dgm:cxn modelId="{9790B611-5FD1-45BB-AFD6-53F468F2E2B9}" type="presParOf" srcId="{0286BB91-0768-4F14-984A-22218141E147}" destId="{DA68E1CE-3CA6-4C1A-9E97-DB5EF3A53E56}" srcOrd="7" destOrd="0" presId="urn:microsoft.com/office/officeart/2005/8/layout/list1"/>
    <dgm:cxn modelId="{56E0844D-9928-47F0-9F93-916AB701C9A3}" type="presParOf" srcId="{0286BB91-0768-4F14-984A-22218141E147}" destId="{523DF7AB-ED3F-42B8-83FE-D8B494C8A3AB}" srcOrd="8" destOrd="0" presId="urn:microsoft.com/office/officeart/2005/8/layout/list1"/>
    <dgm:cxn modelId="{713F03CD-733C-4FB7-BDF0-4E24C85FAA45}" type="presParOf" srcId="{523DF7AB-ED3F-42B8-83FE-D8B494C8A3AB}" destId="{2851E293-6D27-492C-8DCD-099DB84464AE}" srcOrd="0" destOrd="0" presId="urn:microsoft.com/office/officeart/2005/8/layout/list1"/>
    <dgm:cxn modelId="{94F038A1-5BFD-4798-8583-7D6893F29B9E}" type="presParOf" srcId="{523DF7AB-ED3F-42B8-83FE-D8B494C8A3AB}" destId="{E53ADCB7-11D3-4A3F-9D10-0D105C32DB95}" srcOrd="1" destOrd="0" presId="urn:microsoft.com/office/officeart/2005/8/layout/list1"/>
    <dgm:cxn modelId="{F5A37332-1B46-4FFD-9EE3-A25EA3758777}" type="presParOf" srcId="{0286BB91-0768-4F14-984A-22218141E147}" destId="{8D5252FA-1D19-47B2-8AA5-B2183E1557CE}" srcOrd="9" destOrd="0" presId="urn:microsoft.com/office/officeart/2005/8/layout/list1"/>
    <dgm:cxn modelId="{99FFE487-3CD8-4B71-92D4-D61FC6F1F10E}" type="presParOf" srcId="{0286BB91-0768-4F14-984A-22218141E147}" destId="{F4371FC4-5DE7-4790-9EA3-E995DEF81EEE}" srcOrd="10" destOrd="0" presId="urn:microsoft.com/office/officeart/2005/8/layout/list1"/>
    <dgm:cxn modelId="{FBC6952C-E575-43C8-B4B1-3A6B3D898879}" type="presParOf" srcId="{0286BB91-0768-4F14-984A-22218141E147}" destId="{131B6D05-0F1A-4EFE-84F3-D6D3EF9795B6}" srcOrd="11" destOrd="0" presId="urn:microsoft.com/office/officeart/2005/8/layout/list1"/>
    <dgm:cxn modelId="{F3F2F388-D0AA-4E97-8949-E4657B0AB025}" type="presParOf" srcId="{0286BB91-0768-4F14-984A-22218141E147}" destId="{3D6FD252-B20C-4DE7-8E36-5E1B21094D56}" srcOrd="12" destOrd="0" presId="urn:microsoft.com/office/officeart/2005/8/layout/list1"/>
    <dgm:cxn modelId="{1B45D95A-12A3-4A4A-B99E-6011314A0D1C}" type="presParOf" srcId="{3D6FD252-B20C-4DE7-8E36-5E1B21094D56}" destId="{09A09C73-83B2-40CE-B109-2580F2742A92}" srcOrd="0" destOrd="0" presId="urn:microsoft.com/office/officeart/2005/8/layout/list1"/>
    <dgm:cxn modelId="{3669C33F-2C96-4FE7-8823-ACAA4CC29CFE}" type="presParOf" srcId="{3D6FD252-B20C-4DE7-8E36-5E1B21094D56}" destId="{D85A6C63-1383-4A4D-8B94-DC8AE143839B}" srcOrd="1" destOrd="0" presId="urn:microsoft.com/office/officeart/2005/8/layout/list1"/>
    <dgm:cxn modelId="{1C47976D-C528-4B77-BE51-6CE6C54E841A}" type="presParOf" srcId="{0286BB91-0768-4F14-984A-22218141E147}" destId="{F20854C6-24D8-4434-BFAD-3182095C21A1}" srcOrd="13" destOrd="0" presId="urn:microsoft.com/office/officeart/2005/8/layout/list1"/>
    <dgm:cxn modelId="{7EC1E57F-E6BE-441E-809E-6FC5BA4C0519}" type="presParOf" srcId="{0286BB91-0768-4F14-984A-22218141E147}" destId="{B8666176-809B-496E-BD3A-7330EF009FE8}" srcOrd="14" destOrd="0" presId="urn:microsoft.com/office/officeart/2005/8/layout/list1"/>
    <dgm:cxn modelId="{3F6D1ED9-0F37-4C02-B013-286C2CE23A14}" type="presParOf" srcId="{0286BB91-0768-4F14-984A-22218141E147}" destId="{F5476556-2989-4226-8E39-233CE4184AF7}" srcOrd="15" destOrd="0" presId="urn:microsoft.com/office/officeart/2005/8/layout/list1"/>
    <dgm:cxn modelId="{D1EDD4D2-704B-4FAD-A8DB-6AE9CCC9301C}" type="presParOf" srcId="{0286BB91-0768-4F14-984A-22218141E147}" destId="{1AF3AC87-7963-4CAE-8DFB-BCBC5F9C3E15}" srcOrd="16" destOrd="0" presId="urn:microsoft.com/office/officeart/2005/8/layout/list1"/>
    <dgm:cxn modelId="{9A95BB34-1191-460E-8308-FA06FCF444E6}" type="presParOf" srcId="{1AF3AC87-7963-4CAE-8DFB-BCBC5F9C3E15}" destId="{193D6E97-B04E-4CBB-995F-6780585F0E12}" srcOrd="0" destOrd="0" presId="urn:microsoft.com/office/officeart/2005/8/layout/list1"/>
    <dgm:cxn modelId="{D3D4AD39-3741-4912-A7E6-D90DD929AA21}" type="presParOf" srcId="{1AF3AC87-7963-4CAE-8DFB-BCBC5F9C3E15}" destId="{3E0D3FB2-85D0-41B2-8E65-166D110A6792}" srcOrd="1" destOrd="0" presId="urn:microsoft.com/office/officeart/2005/8/layout/list1"/>
    <dgm:cxn modelId="{E7DFA220-2BD3-44A0-BA7D-D34498F889CA}" type="presParOf" srcId="{0286BB91-0768-4F14-984A-22218141E147}" destId="{1B3DF448-13BB-46E1-BD9B-DAF42A2D774E}" srcOrd="17" destOrd="0" presId="urn:microsoft.com/office/officeart/2005/8/layout/list1"/>
    <dgm:cxn modelId="{6B46BF31-CF22-4ADF-BA22-B4F4B314D26A}" type="presParOf" srcId="{0286BB91-0768-4F14-984A-22218141E147}" destId="{DC11FF1D-242C-4A63-959A-83938A4A51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286ED9-7458-4150-A214-E3C67681DD4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434619F-3D4E-4272-B9A7-04C4C6E7C788}">
      <dgm:prSet/>
      <dgm:spPr/>
      <dgm:t>
        <a:bodyPr/>
        <a:lstStyle/>
        <a:p>
          <a:r>
            <a:rPr lang="en-US" b="0" i="0"/>
            <a:t>We used the</a:t>
          </a:r>
          <a:r>
            <a:rPr lang="en-US" b="0" i="1"/>
            <a:t> keras</a:t>
          </a:r>
          <a:r>
            <a:rPr lang="en-US" b="0" i="0"/>
            <a:t> library of Python for the implementation of this project.</a:t>
          </a:r>
          <a:endParaRPr lang="en-US"/>
        </a:p>
      </dgm:t>
    </dgm:pt>
    <dgm:pt modelId="{DBD4AD61-79D2-451B-A408-E183CE8CF1B9}" type="parTrans" cxnId="{38D9CD3F-800E-4BE2-BA0F-D75C8C0DB26B}">
      <dgm:prSet/>
      <dgm:spPr/>
      <dgm:t>
        <a:bodyPr/>
        <a:lstStyle/>
        <a:p>
          <a:endParaRPr lang="en-US"/>
        </a:p>
      </dgm:t>
    </dgm:pt>
    <dgm:pt modelId="{9F6EB49E-90EE-4559-BCCA-844971FCA0A1}" type="sibTrans" cxnId="{38D9CD3F-800E-4BE2-BA0F-D75C8C0DB26B}">
      <dgm:prSet/>
      <dgm:spPr/>
      <dgm:t>
        <a:bodyPr/>
        <a:lstStyle/>
        <a:p>
          <a:endParaRPr lang="en-US"/>
        </a:p>
      </dgm:t>
    </dgm:pt>
    <dgm:pt modelId="{8F6844A4-C4E4-4900-8EBE-A06A0BC03017}">
      <dgm:prSet/>
      <dgm:spPr/>
      <dgm:t>
        <a:bodyPr/>
        <a:lstStyle/>
        <a:p>
          <a:r>
            <a:rPr lang="en-US" b="0" i="0"/>
            <a:t>We created a CNN model with several layers and trained the model. Finally, we tested the classification model by giving some random images downloaded from the Internet.</a:t>
          </a:r>
          <a:endParaRPr lang="en-US"/>
        </a:p>
      </dgm:t>
    </dgm:pt>
    <dgm:pt modelId="{00FE7EA3-FD99-4A7C-AC51-42F019B96191}" type="parTrans" cxnId="{3B9E4899-74A5-42F6-A621-02E7B300A59D}">
      <dgm:prSet/>
      <dgm:spPr/>
      <dgm:t>
        <a:bodyPr/>
        <a:lstStyle/>
        <a:p>
          <a:endParaRPr lang="en-US"/>
        </a:p>
      </dgm:t>
    </dgm:pt>
    <dgm:pt modelId="{57A4B351-0F99-46D5-A9C9-5D8065532142}" type="sibTrans" cxnId="{3B9E4899-74A5-42F6-A621-02E7B300A59D}">
      <dgm:prSet/>
      <dgm:spPr/>
      <dgm:t>
        <a:bodyPr/>
        <a:lstStyle/>
        <a:p>
          <a:endParaRPr lang="en-US"/>
        </a:p>
      </dgm:t>
    </dgm:pt>
    <dgm:pt modelId="{D085B5E7-AF01-46FD-9578-3E5FA8FDAE75}">
      <dgm:prSet/>
      <dgm:spPr/>
      <dgm:t>
        <a:bodyPr/>
        <a:lstStyle/>
        <a:p>
          <a:r>
            <a:rPr lang="en-US" b="0" i="0" dirty="0"/>
            <a:t>Our image classifier predicted the results with an accuracy of 84.4 percentage.</a:t>
          </a:r>
          <a:endParaRPr lang="en-US" dirty="0"/>
        </a:p>
      </dgm:t>
    </dgm:pt>
    <dgm:pt modelId="{40C12386-55E7-4E2D-85E3-7FF3F23DAFE0}" type="parTrans" cxnId="{A6E1747C-C801-4A35-B282-BB1D4BFC634A}">
      <dgm:prSet/>
      <dgm:spPr/>
      <dgm:t>
        <a:bodyPr/>
        <a:lstStyle/>
        <a:p>
          <a:endParaRPr lang="en-US"/>
        </a:p>
      </dgm:t>
    </dgm:pt>
    <dgm:pt modelId="{43C43763-BD54-4F19-917C-94E96C761D16}" type="sibTrans" cxnId="{A6E1747C-C801-4A35-B282-BB1D4BFC634A}">
      <dgm:prSet/>
      <dgm:spPr/>
      <dgm:t>
        <a:bodyPr/>
        <a:lstStyle/>
        <a:p>
          <a:endParaRPr lang="en-US"/>
        </a:p>
      </dgm:t>
    </dgm:pt>
    <dgm:pt modelId="{413C805A-CAE8-42E3-886C-15B59899AC2A}" type="pres">
      <dgm:prSet presAssocID="{B8286ED9-7458-4150-A214-E3C67681DD4C}" presName="vert0" presStyleCnt="0">
        <dgm:presLayoutVars>
          <dgm:dir/>
          <dgm:animOne val="branch"/>
          <dgm:animLvl val="lvl"/>
        </dgm:presLayoutVars>
      </dgm:prSet>
      <dgm:spPr/>
    </dgm:pt>
    <dgm:pt modelId="{3741B96D-948C-471A-A7A7-F1194F1523E0}" type="pres">
      <dgm:prSet presAssocID="{D434619F-3D4E-4272-B9A7-04C4C6E7C788}" presName="thickLine" presStyleLbl="alignNode1" presStyleIdx="0" presStyleCnt="3"/>
      <dgm:spPr/>
    </dgm:pt>
    <dgm:pt modelId="{F92F0371-3DDB-4C5E-BA70-13843A902FB6}" type="pres">
      <dgm:prSet presAssocID="{D434619F-3D4E-4272-B9A7-04C4C6E7C788}" presName="horz1" presStyleCnt="0"/>
      <dgm:spPr/>
    </dgm:pt>
    <dgm:pt modelId="{93FE8F0E-0D7C-4425-8D61-907FACE33C24}" type="pres">
      <dgm:prSet presAssocID="{D434619F-3D4E-4272-B9A7-04C4C6E7C788}" presName="tx1" presStyleLbl="revTx" presStyleIdx="0" presStyleCnt="3"/>
      <dgm:spPr/>
    </dgm:pt>
    <dgm:pt modelId="{E7EFCA08-B3D2-4021-B0DA-AC57652281DA}" type="pres">
      <dgm:prSet presAssocID="{D434619F-3D4E-4272-B9A7-04C4C6E7C788}" presName="vert1" presStyleCnt="0"/>
      <dgm:spPr/>
    </dgm:pt>
    <dgm:pt modelId="{921FD8F8-4F56-487D-89BE-4C585284AC3A}" type="pres">
      <dgm:prSet presAssocID="{8F6844A4-C4E4-4900-8EBE-A06A0BC03017}" presName="thickLine" presStyleLbl="alignNode1" presStyleIdx="1" presStyleCnt="3"/>
      <dgm:spPr/>
    </dgm:pt>
    <dgm:pt modelId="{85F381B5-1F21-4880-8D30-1AEA2AD2287A}" type="pres">
      <dgm:prSet presAssocID="{8F6844A4-C4E4-4900-8EBE-A06A0BC03017}" presName="horz1" presStyleCnt="0"/>
      <dgm:spPr/>
    </dgm:pt>
    <dgm:pt modelId="{9FA18E1A-F629-4AFD-8730-95779784C52A}" type="pres">
      <dgm:prSet presAssocID="{8F6844A4-C4E4-4900-8EBE-A06A0BC03017}" presName="tx1" presStyleLbl="revTx" presStyleIdx="1" presStyleCnt="3"/>
      <dgm:spPr/>
    </dgm:pt>
    <dgm:pt modelId="{46D4190C-8D70-4A0A-92C5-1136F7E7196A}" type="pres">
      <dgm:prSet presAssocID="{8F6844A4-C4E4-4900-8EBE-A06A0BC03017}" presName="vert1" presStyleCnt="0"/>
      <dgm:spPr/>
    </dgm:pt>
    <dgm:pt modelId="{7CEAE855-35AA-437F-BA74-0B62CCD703AD}" type="pres">
      <dgm:prSet presAssocID="{D085B5E7-AF01-46FD-9578-3E5FA8FDAE75}" presName="thickLine" presStyleLbl="alignNode1" presStyleIdx="2" presStyleCnt="3"/>
      <dgm:spPr/>
    </dgm:pt>
    <dgm:pt modelId="{89F434DE-7BD5-4E4C-9A4C-EC8305FA8F5A}" type="pres">
      <dgm:prSet presAssocID="{D085B5E7-AF01-46FD-9578-3E5FA8FDAE75}" presName="horz1" presStyleCnt="0"/>
      <dgm:spPr/>
    </dgm:pt>
    <dgm:pt modelId="{89ECD3B0-7E73-43C4-98A9-D5EFFED264CB}" type="pres">
      <dgm:prSet presAssocID="{D085B5E7-AF01-46FD-9578-3E5FA8FDAE75}" presName="tx1" presStyleLbl="revTx" presStyleIdx="2" presStyleCnt="3"/>
      <dgm:spPr/>
    </dgm:pt>
    <dgm:pt modelId="{E4C143A2-54A7-4439-A829-81F1403D83D6}" type="pres">
      <dgm:prSet presAssocID="{D085B5E7-AF01-46FD-9578-3E5FA8FDAE75}" presName="vert1" presStyleCnt="0"/>
      <dgm:spPr/>
    </dgm:pt>
  </dgm:ptLst>
  <dgm:cxnLst>
    <dgm:cxn modelId="{38D9CD3F-800E-4BE2-BA0F-D75C8C0DB26B}" srcId="{B8286ED9-7458-4150-A214-E3C67681DD4C}" destId="{D434619F-3D4E-4272-B9A7-04C4C6E7C788}" srcOrd="0" destOrd="0" parTransId="{DBD4AD61-79D2-451B-A408-E183CE8CF1B9}" sibTransId="{9F6EB49E-90EE-4559-BCCA-844971FCA0A1}"/>
    <dgm:cxn modelId="{0AF73A62-9A6B-4A3B-B644-10C22368C451}" type="presOf" srcId="{B8286ED9-7458-4150-A214-E3C67681DD4C}" destId="{413C805A-CAE8-42E3-886C-15B59899AC2A}" srcOrd="0" destOrd="0" presId="urn:microsoft.com/office/officeart/2008/layout/LinedList"/>
    <dgm:cxn modelId="{A6E1747C-C801-4A35-B282-BB1D4BFC634A}" srcId="{B8286ED9-7458-4150-A214-E3C67681DD4C}" destId="{D085B5E7-AF01-46FD-9578-3E5FA8FDAE75}" srcOrd="2" destOrd="0" parTransId="{40C12386-55E7-4E2D-85E3-7FF3F23DAFE0}" sibTransId="{43C43763-BD54-4F19-917C-94E96C761D16}"/>
    <dgm:cxn modelId="{FE1B5C81-63C0-4196-AC78-B3B2A64DE102}" type="presOf" srcId="{D085B5E7-AF01-46FD-9578-3E5FA8FDAE75}" destId="{89ECD3B0-7E73-43C4-98A9-D5EFFED264CB}" srcOrd="0" destOrd="0" presId="urn:microsoft.com/office/officeart/2008/layout/LinedList"/>
    <dgm:cxn modelId="{3B9E4899-74A5-42F6-A621-02E7B300A59D}" srcId="{B8286ED9-7458-4150-A214-E3C67681DD4C}" destId="{8F6844A4-C4E4-4900-8EBE-A06A0BC03017}" srcOrd="1" destOrd="0" parTransId="{00FE7EA3-FD99-4A7C-AC51-42F019B96191}" sibTransId="{57A4B351-0F99-46D5-A9C9-5D8065532142}"/>
    <dgm:cxn modelId="{B802BDC2-F04B-4078-AC48-F6A9FAA6D0DE}" type="presOf" srcId="{8F6844A4-C4E4-4900-8EBE-A06A0BC03017}" destId="{9FA18E1A-F629-4AFD-8730-95779784C52A}" srcOrd="0" destOrd="0" presId="urn:microsoft.com/office/officeart/2008/layout/LinedList"/>
    <dgm:cxn modelId="{AD0A44D8-584E-4C5E-BAA5-712EB71D4B6D}" type="presOf" srcId="{D434619F-3D4E-4272-B9A7-04C4C6E7C788}" destId="{93FE8F0E-0D7C-4425-8D61-907FACE33C24}" srcOrd="0" destOrd="0" presId="urn:microsoft.com/office/officeart/2008/layout/LinedList"/>
    <dgm:cxn modelId="{827FE5A5-55C6-480E-BA3B-4EE5D4D9F3C8}" type="presParOf" srcId="{413C805A-CAE8-42E3-886C-15B59899AC2A}" destId="{3741B96D-948C-471A-A7A7-F1194F1523E0}" srcOrd="0" destOrd="0" presId="urn:microsoft.com/office/officeart/2008/layout/LinedList"/>
    <dgm:cxn modelId="{52CCB880-A264-4A01-B74C-4B87D88A20C7}" type="presParOf" srcId="{413C805A-CAE8-42E3-886C-15B59899AC2A}" destId="{F92F0371-3DDB-4C5E-BA70-13843A902FB6}" srcOrd="1" destOrd="0" presId="urn:microsoft.com/office/officeart/2008/layout/LinedList"/>
    <dgm:cxn modelId="{6F7CF4D2-D179-4DE0-81EE-D1A4B28D7E4D}" type="presParOf" srcId="{F92F0371-3DDB-4C5E-BA70-13843A902FB6}" destId="{93FE8F0E-0D7C-4425-8D61-907FACE33C24}" srcOrd="0" destOrd="0" presId="urn:microsoft.com/office/officeart/2008/layout/LinedList"/>
    <dgm:cxn modelId="{E0EDCAFC-00BE-4C55-B7B4-9C755FF4F224}" type="presParOf" srcId="{F92F0371-3DDB-4C5E-BA70-13843A902FB6}" destId="{E7EFCA08-B3D2-4021-B0DA-AC57652281DA}" srcOrd="1" destOrd="0" presId="urn:microsoft.com/office/officeart/2008/layout/LinedList"/>
    <dgm:cxn modelId="{22991947-2E15-4EFF-8B39-BA0801219A14}" type="presParOf" srcId="{413C805A-CAE8-42E3-886C-15B59899AC2A}" destId="{921FD8F8-4F56-487D-89BE-4C585284AC3A}" srcOrd="2" destOrd="0" presId="urn:microsoft.com/office/officeart/2008/layout/LinedList"/>
    <dgm:cxn modelId="{6AA69214-2D54-4FCC-9F6E-303557A6F5D1}" type="presParOf" srcId="{413C805A-CAE8-42E3-886C-15B59899AC2A}" destId="{85F381B5-1F21-4880-8D30-1AEA2AD2287A}" srcOrd="3" destOrd="0" presId="urn:microsoft.com/office/officeart/2008/layout/LinedList"/>
    <dgm:cxn modelId="{9FE52C6A-BC4A-4663-AE56-C7C4DCBAF9A7}" type="presParOf" srcId="{85F381B5-1F21-4880-8D30-1AEA2AD2287A}" destId="{9FA18E1A-F629-4AFD-8730-95779784C52A}" srcOrd="0" destOrd="0" presId="urn:microsoft.com/office/officeart/2008/layout/LinedList"/>
    <dgm:cxn modelId="{237512A6-AD16-4255-9949-15ABD25A5B70}" type="presParOf" srcId="{85F381B5-1F21-4880-8D30-1AEA2AD2287A}" destId="{46D4190C-8D70-4A0A-92C5-1136F7E7196A}" srcOrd="1" destOrd="0" presId="urn:microsoft.com/office/officeart/2008/layout/LinedList"/>
    <dgm:cxn modelId="{25FC5289-59E6-4806-ADBC-DFAB33C63EFE}" type="presParOf" srcId="{413C805A-CAE8-42E3-886C-15B59899AC2A}" destId="{7CEAE855-35AA-437F-BA74-0B62CCD703AD}" srcOrd="4" destOrd="0" presId="urn:microsoft.com/office/officeart/2008/layout/LinedList"/>
    <dgm:cxn modelId="{1FC8CA16-9FC8-4584-B62E-F43E6CDEF663}" type="presParOf" srcId="{413C805A-CAE8-42E3-886C-15B59899AC2A}" destId="{89F434DE-7BD5-4E4C-9A4C-EC8305FA8F5A}" srcOrd="5" destOrd="0" presId="urn:microsoft.com/office/officeart/2008/layout/LinedList"/>
    <dgm:cxn modelId="{DCE1A6A3-9A8D-48E0-9C2F-7EC3339B462B}" type="presParOf" srcId="{89F434DE-7BD5-4E4C-9A4C-EC8305FA8F5A}" destId="{89ECD3B0-7E73-43C4-98A9-D5EFFED264CB}" srcOrd="0" destOrd="0" presId="urn:microsoft.com/office/officeart/2008/layout/LinedList"/>
    <dgm:cxn modelId="{1FFFC7B6-BAE1-49C9-A5CB-5D134508D439}" type="presParOf" srcId="{89F434DE-7BD5-4E4C-9A4C-EC8305FA8F5A}" destId="{E4C143A2-54A7-4439-A829-81F1403D83D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0E58A-776B-419A-93BD-BE8E4E193689}">
      <dsp:nvSpPr>
        <dsp:cNvPr id="0" name=""/>
        <dsp:cNvSpPr/>
      </dsp:nvSpPr>
      <dsp:spPr>
        <a:xfrm>
          <a:off x="0" y="102714"/>
          <a:ext cx="10353675" cy="56681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We used two variables in our </a:t>
          </a:r>
          <a:r>
            <a:rPr lang="en-US" sz="1500" kern="1200" dirty="0" err="1"/>
            <a:t>alogrithm</a:t>
          </a:r>
          <a:r>
            <a:rPr lang="en-US" sz="1500" kern="1200" dirty="0"/>
            <a:t> i.e. Grocery and Detergent paper to run K-means.</a:t>
          </a:r>
        </a:p>
      </dsp:txBody>
      <dsp:txXfrm>
        <a:off x="27669" y="130383"/>
        <a:ext cx="10298337" cy="511472"/>
      </dsp:txXfrm>
    </dsp:sp>
    <dsp:sp modelId="{9846F8B3-04E1-4CB3-A396-089B52C02699}">
      <dsp:nvSpPr>
        <dsp:cNvPr id="0" name=""/>
        <dsp:cNvSpPr/>
      </dsp:nvSpPr>
      <dsp:spPr>
        <a:xfrm>
          <a:off x="0" y="712724"/>
          <a:ext cx="10353675" cy="56681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 means clustering with clusters of sizes 62 and 246</a:t>
          </a:r>
        </a:p>
      </dsp:txBody>
      <dsp:txXfrm>
        <a:off x="27669" y="740393"/>
        <a:ext cx="10298337" cy="511472"/>
      </dsp:txXfrm>
    </dsp:sp>
    <dsp:sp modelId="{EEDFD11C-CE53-43CE-B8D9-93D5628268EA}">
      <dsp:nvSpPr>
        <dsp:cNvPr id="0" name=""/>
        <dsp:cNvSpPr/>
      </dsp:nvSpPr>
      <dsp:spPr>
        <a:xfrm>
          <a:off x="0" y="1322734"/>
          <a:ext cx="10353675" cy="56681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Total within the clusters the sum of the squares is 195.5414 </a:t>
          </a:r>
          <a:endParaRPr lang="en-US" sz="1500" kern="1200" dirty="0"/>
        </a:p>
      </dsp:txBody>
      <dsp:txXfrm>
        <a:off x="27669" y="1350403"/>
        <a:ext cx="10298337" cy="511472"/>
      </dsp:txXfrm>
    </dsp:sp>
    <dsp:sp modelId="{C397E636-66FC-4F81-A8D2-B7813BB04D55}">
      <dsp:nvSpPr>
        <dsp:cNvPr id="0" name=""/>
        <dsp:cNvSpPr/>
      </dsp:nvSpPr>
      <dsp:spPr>
        <a:xfrm>
          <a:off x="0" y="1932744"/>
          <a:ext cx="10353675" cy="566810"/>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 find the optimal number of clusters we used three approaches elbow method, Average Silhouette method, Gap Statistic method</a:t>
          </a:r>
        </a:p>
      </dsp:txBody>
      <dsp:txXfrm>
        <a:off x="27669" y="1960413"/>
        <a:ext cx="10298337" cy="511472"/>
      </dsp:txXfrm>
    </dsp:sp>
    <dsp:sp modelId="{49215608-4670-4D79-B09D-CE889F389712}">
      <dsp:nvSpPr>
        <dsp:cNvPr id="0" name=""/>
        <dsp:cNvSpPr/>
      </dsp:nvSpPr>
      <dsp:spPr>
        <a:xfrm>
          <a:off x="0" y="2542755"/>
          <a:ext cx="10353675" cy="566810"/>
        </a:xfrm>
        <a:prstGeom prst="round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1 price average is higher than cluster 2 based on the centroid mean.</a:t>
          </a:r>
        </a:p>
      </dsp:txBody>
      <dsp:txXfrm>
        <a:off x="27669" y="2570424"/>
        <a:ext cx="10298337" cy="511472"/>
      </dsp:txXfrm>
    </dsp:sp>
    <dsp:sp modelId="{EA715929-3C7D-444C-8C8B-A02F27AB4E4B}">
      <dsp:nvSpPr>
        <dsp:cNvPr id="0" name=""/>
        <dsp:cNvSpPr/>
      </dsp:nvSpPr>
      <dsp:spPr>
        <a:xfrm>
          <a:off x="0" y="3152765"/>
          <a:ext cx="10353675" cy="56681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Goodness of the classification k-means:68.2% (which is a good fit) (Random)</a:t>
          </a:r>
        </a:p>
      </dsp:txBody>
      <dsp:txXfrm>
        <a:off x="27669" y="3180434"/>
        <a:ext cx="10298337" cy="511472"/>
      </dsp:txXfrm>
    </dsp:sp>
    <dsp:sp modelId="{05360A5D-FE06-4430-8BCF-9BDEEEC86171}">
      <dsp:nvSpPr>
        <dsp:cNvPr id="0" name=""/>
        <dsp:cNvSpPr/>
      </dsp:nvSpPr>
      <dsp:spPr>
        <a:xfrm>
          <a:off x="0" y="3762775"/>
          <a:ext cx="10353675" cy="56681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Inter cluster distance i.e. Between  the Clusters </a:t>
          </a:r>
          <a:r>
            <a:rPr lang="en-US" sz="1500" kern="1200"/>
            <a:t>is  418.4586</a:t>
          </a:r>
          <a:endParaRPr lang="en-US" sz="1500" kern="1200" dirty="0"/>
        </a:p>
      </dsp:txBody>
      <dsp:txXfrm>
        <a:off x="27669" y="3790444"/>
        <a:ext cx="10298337" cy="511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1B03A-BDED-4F9E-838A-F81502C261B3}">
      <dsp:nvSpPr>
        <dsp:cNvPr id="0" name=""/>
        <dsp:cNvSpPr/>
      </dsp:nvSpPr>
      <dsp:spPr>
        <a:xfrm>
          <a:off x="0" y="463485"/>
          <a:ext cx="5846063" cy="898560"/>
        </a:xfrm>
        <a:prstGeom prst="round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Images are coloured in CIFAR-10 as compared to the black and white datasets</a:t>
          </a:r>
          <a:endParaRPr lang="en-US" sz="2400" kern="1200" dirty="0"/>
        </a:p>
      </dsp:txBody>
      <dsp:txXfrm>
        <a:off x="43864" y="507349"/>
        <a:ext cx="5758335" cy="810832"/>
      </dsp:txXfrm>
    </dsp:sp>
    <dsp:sp modelId="{74EC0643-A508-40B0-B1A5-1656A6B5BEDF}">
      <dsp:nvSpPr>
        <dsp:cNvPr id="0" name=""/>
        <dsp:cNvSpPr/>
      </dsp:nvSpPr>
      <dsp:spPr>
        <a:xfrm>
          <a:off x="0" y="1431165"/>
          <a:ext cx="5846063" cy="898560"/>
        </a:xfrm>
        <a:prstGeom prst="round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Each image is 32 x 32 pixel</a:t>
          </a:r>
          <a:endParaRPr lang="en-US" sz="2400" kern="1200"/>
        </a:p>
      </dsp:txBody>
      <dsp:txXfrm>
        <a:off x="43864" y="1475029"/>
        <a:ext cx="5758335" cy="810832"/>
      </dsp:txXfrm>
    </dsp:sp>
    <dsp:sp modelId="{C87784BD-6BBE-4492-8083-4F089C55E96C}">
      <dsp:nvSpPr>
        <dsp:cNvPr id="0" name=""/>
        <dsp:cNvSpPr/>
      </dsp:nvSpPr>
      <dsp:spPr>
        <a:xfrm>
          <a:off x="0" y="2398845"/>
          <a:ext cx="5846063" cy="898560"/>
        </a:xfrm>
        <a:prstGeom prst="roundRect">
          <a:avLst/>
        </a:prstGeom>
        <a:gradFill rotWithShape="0">
          <a:gsLst>
            <a:gs pos="0">
              <a:schemeClr val="dk2">
                <a:hueOff val="0"/>
                <a:satOff val="0"/>
                <a:lumOff val="0"/>
                <a:alphaOff val="0"/>
                <a:shade val="85000"/>
                <a:satMod val="130000"/>
              </a:schemeClr>
            </a:gs>
            <a:gs pos="34000">
              <a:schemeClr val="dk2">
                <a:hueOff val="0"/>
                <a:satOff val="0"/>
                <a:lumOff val="0"/>
                <a:alphaOff val="0"/>
                <a:shade val="87000"/>
                <a:satMod val="125000"/>
              </a:schemeClr>
            </a:gs>
            <a:gs pos="70000">
              <a:schemeClr val="dk2">
                <a:hueOff val="0"/>
                <a:satOff val="0"/>
                <a:lumOff val="0"/>
                <a:alphaOff val="0"/>
                <a:tint val="100000"/>
                <a:shade val="90000"/>
                <a:satMod val="130000"/>
              </a:schemeClr>
            </a:gs>
            <a:gs pos="100000">
              <a:schemeClr val="dk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50,000 training images and 10,000 testing images</a:t>
          </a:r>
          <a:endParaRPr lang="en-US" sz="2400" kern="1200"/>
        </a:p>
      </dsp:txBody>
      <dsp:txXfrm>
        <a:off x="43864" y="2442709"/>
        <a:ext cx="5758335" cy="810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25654-EA4B-4F97-B997-087981AE4053}">
      <dsp:nvSpPr>
        <dsp:cNvPr id="0" name=""/>
        <dsp:cNvSpPr/>
      </dsp:nvSpPr>
      <dsp:spPr>
        <a:xfrm>
          <a:off x="0" y="354279"/>
          <a:ext cx="6582555" cy="5796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A404B-4FB2-4FF9-8781-3E25641C49F1}">
      <dsp:nvSpPr>
        <dsp:cNvPr id="0" name=""/>
        <dsp:cNvSpPr/>
      </dsp:nvSpPr>
      <dsp:spPr>
        <a:xfrm>
          <a:off x="329127" y="14799"/>
          <a:ext cx="4607788" cy="6789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GB" sz="2300" kern="1200"/>
            <a:t>Convolutional Layer</a:t>
          </a:r>
          <a:endParaRPr lang="en-US" sz="2300" kern="1200"/>
        </a:p>
      </dsp:txBody>
      <dsp:txXfrm>
        <a:off x="362271" y="47943"/>
        <a:ext cx="4541500" cy="612672"/>
      </dsp:txXfrm>
    </dsp:sp>
    <dsp:sp modelId="{13962E90-067B-46C0-A9E4-92ADF12B6C03}">
      <dsp:nvSpPr>
        <dsp:cNvPr id="0" name=""/>
        <dsp:cNvSpPr/>
      </dsp:nvSpPr>
      <dsp:spPr>
        <a:xfrm>
          <a:off x="0" y="1397559"/>
          <a:ext cx="6582555" cy="579600"/>
        </a:xfrm>
        <a:prstGeom prst="rect">
          <a:avLst/>
        </a:prstGeom>
        <a:solidFill>
          <a:schemeClr val="lt1">
            <a:alpha val="90000"/>
            <a:hueOff val="0"/>
            <a:satOff val="0"/>
            <a:lumOff val="0"/>
            <a:alphaOff val="0"/>
          </a:schemeClr>
        </a:solidFill>
        <a:ln w="15875" cap="flat" cmpd="sng" algn="ctr">
          <a:solidFill>
            <a:schemeClr val="accent5">
              <a:hueOff val="-706879"/>
              <a:satOff val="-19960"/>
              <a:lumOff val="-49"/>
              <a:alphaOff val="0"/>
            </a:schemeClr>
          </a:solidFill>
          <a:prstDash val="solid"/>
        </a:ln>
        <a:effectLst/>
      </dsp:spPr>
      <dsp:style>
        <a:lnRef idx="2">
          <a:scrgbClr r="0" g="0" b="0"/>
        </a:lnRef>
        <a:fillRef idx="1">
          <a:scrgbClr r="0" g="0" b="0"/>
        </a:fillRef>
        <a:effectRef idx="0">
          <a:scrgbClr r="0" g="0" b="0"/>
        </a:effectRef>
        <a:fontRef idx="minor"/>
      </dsp:style>
    </dsp:sp>
    <dsp:sp modelId="{E9E4CDA0-59CA-4304-9EB5-6983BAD71627}">
      <dsp:nvSpPr>
        <dsp:cNvPr id="0" name=""/>
        <dsp:cNvSpPr/>
      </dsp:nvSpPr>
      <dsp:spPr>
        <a:xfrm>
          <a:off x="329127" y="1058079"/>
          <a:ext cx="4607788" cy="678960"/>
        </a:xfrm>
        <a:prstGeom prst="roundRect">
          <a:avLst/>
        </a:prstGeom>
        <a:solidFill>
          <a:schemeClr val="accent5">
            <a:hueOff val="-706879"/>
            <a:satOff val="-19960"/>
            <a:lumOff val="-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GB" sz="2300" kern="1200"/>
            <a:t>Pooling Layer</a:t>
          </a:r>
          <a:endParaRPr lang="en-US" sz="2300" kern="1200"/>
        </a:p>
      </dsp:txBody>
      <dsp:txXfrm>
        <a:off x="362271" y="1091223"/>
        <a:ext cx="4541500" cy="612672"/>
      </dsp:txXfrm>
    </dsp:sp>
    <dsp:sp modelId="{F4371FC4-5DE7-4790-9EA3-E995DEF81EEE}">
      <dsp:nvSpPr>
        <dsp:cNvPr id="0" name=""/>
        <dsp:cNvSpPr/>
      </dsp:nvSpPr>
      <dsp:spPr>
        <a:xfrm>
          <a:off x="0" y="2440839"/>
          <a:ext cx="6582555" cy="579600"/>
        </a:xfrm>
        <a:prstGeom prst="rect">
          <a:avLst/>
        </a:prstGeom>
        <a:solidFill>
          <a:schemeClr val="lt1">
            <a:alpha val="90000"/>
            <a:hueOff val="0"/>
            <a:satOff val="0"/>
            <a:lumOff val="0"/>
            <a:alphaOff val="0"/>
          </a:schemeClr>
        </a:solidFill>
        <a:ln w="15875" cap="flat" cmpd="sng" algn="ctr">
          <a:solidFill>
            <a:schemeClr val="accent5">
              <a:hueOff val="-1413758"/>
              <a:satOff val="-39920"/>
              <a:lumOff val="-98"/>
              <a:alphaOff val="0"/>
            </a:schemeClr>
          </a:solidFill>
          <a:prstDash val="solid"/>
        </a:ln>
        <a:effectLst/>
      </dsp:spPr>
      <dsp:style>
        <a:lnRef idx="2">
          <a:scrgbClr r="0" g="0" b="0"/>
        </a:lnRef>
        <a:fillRef idx="1">
          <a:scrgbClr r="0" g="0" b="0"/>
        </a:fillRef>
        <a:effectRef idx="0">
          <a:scrgbClr r="0" g="0" b="0"/>
        </a:effectRef>
        <a:fontRef idx="minor"/>
      </dsp:style>
    </dsp:sp>
    <dsp:sp modelId="{E53ADCB7-11D3-4A3F-9D10-0D105C32DB95}">
      <dsp:nvSpPr>
        <dsp:cNvPr id="0" name=""/>
        <dsp:cNvSpPr/>
      </dsp:nvSpPr>
      <dsp:spPr>
        <a:xfrm>
          <a:off x="329127" y="2101359"/>
          <a:ext cx="4607788" cy="678960"/>
        </a:xfrm>
        <a:prstGeom prst="roundRect">
          <a:avLst/>
        </a:prstGeom>
        <a:solidFill>
          <a:schemeClr val="accent5">
            <a:hueOff val="-1413758"/>
            <a:satOff val="-39920"/>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GB" sz="2300" kern="1200"/>
            <a:t>ReLU Layer</a:t>
          </a:r>
          <a:endParaRPr lang="en-US" sz="2300" kern="1200"/>
        </a:p>
      </dsp:txBody>
      <dsp:txXfrm>
        <a:off x="362271" y="2134503"/>
        <a:ext cx="4541500" cy="612672"/>
      </dsp:txXfrm>
    </dsp:sp>
    <dsp:sp modelId="{B8666176-809B-496E-BD3A-7330EF009FE8}">
      <dsp:nvSpPr>
        <dsp:cNvPr id="0" name=""/>
        <dsp:cNvSpPr/>
      </dsp:nvSpPr>
      <dsp:spPr>
        <a:xfrm>
          <a:off x="0" y="3484119"/>
          <a:ext cx="6582555" cy="579600"/>
        </a:xfrm>
        <a:prstGeom prst="rect">
          <a:avLst/>
        </a:prstGeom>
        <a:solidFill>
          <a:schemeClr val="lt1">
            <a:alpha val="90000"/>
            <a:hueOff val="0"/>
            <a:satOff val="0"/>
            <a:lumOff val="0"/>
            <a:alphaOff val="0"/>
          </a:schemeClr>
        </a:solidFill>
        <a:ln w="15875" cap="flat" cmpd="sng" algn="ctr">
          <a:solidFill>
            <a:schemeClr val="accent5">
              <a:hueOff val="-2120636"/>
              <a:satOff val="-59879"/>
              <a:lumOff val="-148"/>
              <a:alphaOff val="0"/>
            </a:schemeClr>
          </a:solidFill>
          <a:prstDash val="solid"/>
        </a:ln>
        <a:effectLst/>
      </dsp:spPr>
      <dsp:style>
        <a:lnRef idx="2">
          <a:scrgbClr r="0" g="0" b="0"/>
        </a:lnRef>
        <a:fillRef idx="1">
          <a:scrgbClr r="0" g="0" b="0"/>
        </a:fillRef>
        <a:effectRef idx="0">
          <a:scrgbClr r="0" g="0" b="0"/>
        </a:effectRef>
        <a:fontRef idx="minor"/>
      </dsp:style>
    </dsp:sp>
    <dsp:sp modelId="{D85A6C63-1383-4A4D-8B94-DC8AE143839B}">
      <dsp:nvSpPr>
        <dsp:cNvPr id="0" name=""/>
        <dsp:cNvSpPr/>
      </dsp:nvSpPr>
      <dsp:spPr>
        <a:xfrm>
          <a:off x="329127" y="3144639"/>
          <a:ext cx="4607788" cy="678960"/>
        </a:xfrm>
        <a:prstGeom prst="roundRect">
          <a:avLst/>
        </a:prstGeom>
        <a:solidFill>
          <a:schemeClr val="accent5">
            <a:hueOff val="-2120636"/>
            <a:satOff val="-59879"/>
            <a:lumOff val="-14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GB" sz="2300" kern="1200"/>
            <a:t>Fully Connected Layer</a:t>
          </a:r>
          <a:endParaRPr lang="en-US" sz="2300" kern="1200"/>
        </a:p>
      </dsp:txBody>
      <dsp:txXfrm>
        <a:off x="362271" y="3177783"/>
        <a:ext cx="4541500" cy="612672"/>
      </dsp:txXfrm>
    </dsp:sp>
    <dsp:sp modelId="{DC11FF1D-242C-4A63-959A-83938A4A515D}">
      <dsp:nvSpPr>
        <dsp:cNvPr id="0" name=""/>
        <dsp:cNvSpPr/>
      </dsp:nvSpPr>
      <dsp:spPr>
        <a:xfrm>
          <a:off x="0" y="4527399"/>
          <a:ext cx="6582555" cy="579600"/>
        </a:xfrm>
        <a:prstGeom prst="rect">
          <a:avLst/>
        </a:prstGeom>
        <a:solidFill>
          <a:schemeClr val="lt1">
            <a:alpha val="90000"/>
            <a:hueOff val="0"/>
            <a:satOff val="0"/>
            <a:lumOff val="0"/>
            <a:alphaOff val="0"/>
          </a:schemeClr>
        </a:solidFill>
        <a:ln w="15875" cap="flat" cmpd="sng" algn="ctr">
          <a:solidFill>
            <a:schemeClr val="accent5">
              <a:hueOff val="-2827515"/>
              <a:satOff val="-79839"/>
              <a:lumOff val="-197"/>
              <a:alphaOff val="0"/>
            </a:schemeClr>
          </a:solidFill>
          <a:prstDash val="solid"/>
        </a:ln>
        <a:effectLst/>
      </dsp:spPr>
      <dsp:style>
        <a:lnRef idx="2">
          <a:scrgbClr r="0" g="0" b="0"/>
        </a:lnRef>
        <a:fillRef idx="1">
          <a:scrgbClr r="0" g="0" b="0"/>
        </a:fillRef>
        <a:effectRef idx="0">
          <a:scrgbClr r="0" g="0" b="0"/>
        </a:effectRef>
        <a:fontRef idx="minor"/>
      </dsp:style>
    </dsp:sp>
    <dsp:sp modelId="{3E0D3FB2-85D0-41B2-8E65-166D110A6792}">
      <dsp:nvSpPr>
        <dsp:cNvPr id="0" name=""/>
        <dsp:cNvSpPr/>
      </dsp:nvSpPr>
      <dsp:spPr>
        <a:xfrm>
          <a:off x="329127" y="4187919"/>
          <a:ext cx="4607788" cy="678960"/>
        </a:xfrm>
        <a:prstGeom prst="roundRect">
          <a:avLst/>
        </a:prstGeom>
        <a:solidFill>
          <a:schemeClr val="accent5">
            <a:hueOff val="-2827515"/>
            <a:satOff val="-79839"/>
            <a:lumOff val="-1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GB" sz="2300" kern="1200"/>
            <a:t>Loss Layer</a:t>
          </a:r>
          <a:endParaRPr lang="en-US" sz="2300" kern="1200"/>
        </a:p>
      </dsp:txBody>
      <dsp:txXfrm>
        <a:off x="362271" y="4221063"/>
        <a:ext cx="4541500"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1B96D-948C-471A-A7A7-F1194F1523E0}">
      <dsp:nvSpPr>
        <dsp:cNvPr id="0" name=""/>
        <dsp:cNvSpPr/>
      </dsp:nvSpPr>
      <dsp:spPr>
        <a:xfrm>
          <a:off x="0" y="1836"/>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E8F0E-0D7C-4425-8D61-907FACE33C24}">
      <dsp:nvSpPr>
        <dsp:cNvPr id="0" name=""/>
        <dsp:cNvSpPr/>
      </dsp:nvSpPr>
      <dsp:spPr>
        <a:xfrm>
          <a:off x="0" y="1836"/>
          <a:ext cx="10058399" cy="125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We used the</a:t>
          </a:r>
          <a:r>
            <a:rPr lang="en-US" sz="2600" b="0" i="1" kern="1200"/>
            <a:t> keras</a:t>
          </a:r>
          <a:r>
            <a:rPr lang="en-US" sz="2600" b="0" i="0" kern="1200"/>
            <a:t> library of Python for the implementation of this project.</a:t>
          </a:r>
          <a:endParaRPr lang="en-US" sz="2600" kern="1200"/>
        </a:p>
      </dsp:txBody>
      <dsp:txXfrm>
        <a:off x="0" y="1836"/>
        <a:ext cx="10058399" cy="1252371"/>
      </dsp:txXfrm>
    </dsp:sp>
    <dsp:sp modelId="{921FD8F8-4F56-487D-89BE-4C585284AC3A}">
      <dsp:nvSpPr>
        <dsp:cNvPr id="0" name=""/>
        <dsp:cNvSpPr/>
      </dsp:nvSpPr>
      <dsp:spPr>
        <a:xfrm>
          <a:off x="0" y="1254208"/>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18E1A-F629-4AFD-8730-95779784C52A}">
      <dsp:nvSpPr>
        <dsp:cNvPr id="0" name=""/>
        <dsp:cNvSpPr/>
      </dsp:nvSpPr>
      <dsp:spPr>
        <a:xfrm>
          <a:off x="0" y="1254208"/>
          <a:ext cx="10058399" cy="125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We created a CNN model with several layers and trained the model. Finally, we tested the classification model by giving some random images downloaded from the Internet.</a:t>
          </a:r>
          <a:endParaRPr lang="en-US" sz="2600" kern="1200"/>
        </a:p>
      </dsp:txBody>
      <dsp:txXfrm>
        <a:off x="0" y="1254208"/>
        <a:ext cx="10058399" cy="1252371"/>
      </dsp:txXfrm>
    </dsp:sp>
    <dsp:sp modelId="{7CEAE855-35AA-437F-BA74-0B62CCD703AD}">
      <dsp:nvSpPr>
        <dsp:cNvPr id="0" name=""/>
        <dsp:cNvSpPr/>
      </dsp:nvSpPr>
      <dsp:spPr>
        <a:xfrm>
          <a:off x="0" y="2506579"/>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ECD3B0-7E73-43C4-98A9-D5EFFED264CB}">
      <dsp:nvSpPr>
        <dsp:cNvPr id="0" name=""/>
        <dsp:cNvSpPr/>
      </dsp:nvSpPr>
      <dsp:spPr>
        <a:xfrm>
          <a:off x="0" y="2506579"/>
          <a:ext cx="10058399" cy="125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Our image classifier predicted the results with an accuracy of 84.4 percentage.</a:t>
          </a:r>
          <a:endParaRPr lang="en-US" sz="2600" kern="1200" dirty="0"/>
        </a:p>
      </dsp:txBody>
      <dsp:txXfrm>
        <a:off x="0" y="2506579"/>
        <a:ext cx="10058399" cy="12523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8731"/>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Stat Learners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endParaRPr lang="en-US" sz="1600" dirty="0"/>
          </a:p>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idx="4294967295"/>
          </p:nvPr>
        </p:nvSpPr>
        <p:spPr>
          <a:xfrm>
            <a:off x="834501" y="867007"/>
            <a:ext cx="3302000" cy="5248275"/>
          </a:xfrm>
        </p:spPr>
        <p:txBody>
          <a:bodyPr vert="horz" lIns="91440" tIns="45720" rIns="91440" bIns="45720" rtlCol="0" anchor="ctr">
            <a:normAutofit/>
          </a:bodyPr>
          <a:lstStyle/>
          <a:p>
            <a:pPr algn="r"/>
            <a:r>
              <a:rPr lang="en-US" dirty="0">
                <a:solidFill>
                  <a:schemeClr val="tx1"/>
                </a:solidFill>
              </a:rPr>
              <a:t>Wholesale customers dataset</a:t>
            </a:r>
          </a:p>
        </p:txBody>
      </p:sp>
      <p:sp>
        <p:nvSpPr>
          <p:cNvPr id="5" name="Content Placeholder 4">
            <a:extLst>
              <a:ext uri="{FF2B5EF4-FFF2-40B4-BE49-F238E27FC236}">
                <a16:creationId xmlns:a16="http://schemas.microsoft.com/office/drawing/2014/main" id="{8394163D-4C79-4B62-96B8-1EF2A9EDCB39}"/>
              </a:ext>
            </a:extLst>
          </p:cNvPr>
          <p:cNvSpPr>
            <a:spLocks noGrp="1"/>
          </p:cNvSpPr>
          <p:nvPr>
            <p:ph idx="4294967295"/>
          </p:nvPr>
        </p:nvSpPr>
        <p:spPr>
          <a:xfrm>
            <a:off x="5397130" y="1071193"/>
            <a:ext cx="6146800" cy="5248275"/>
          </a:xfrm>
        </p:spPr>
        <p:txBody>
          <a:bodyPr vert="horz" lIns="45720" tIns="45720" rIns="45720" bIns="45720" rtlCol="0" anchor="ctr">
            <a:normAutofit fontScale="92500"/>
          </a:bodyPr>
          <a:lstStyle/>
          <a:p>
            <a:pPr marL="0" indent="0">
              <a:buFont typeface="Calibri" panose="020F0502020204030204" pitchFamily="34" charset="0"/>
              <a:buNone/>
            </a:pPr>
            <a:r>
              <a:rPr lang="en-US" sz="1200" b="0" i="0" dirty="0">
                <a:effectLst/>
              </a:rPr>
              <a:t>The data set refers to clients of a wholesale distributor. It includes the annual spending in monetary units (</a:t>
            </a:r>
            <a:r>
              <a:rPr lang="en-US" sz="1200" b="0" i="0" dirty="0" err="1">
                <a:effectLst/>
              </a:rPr>
              <a:t>m.u</a:t>
            </a:r>
            <a:r>
              <a:rPr lang="en-US" sz="1200" b="0" i="0" dirty="0">
                <a:effectLst/>
              </a:rPr>
              <a:t>.) on diverse product categories</a:t>
            </a:r>
          </a:p>
          <a:p>
            <a:pPr marL="0" indent="0">
              <a:buFont typeface="Calibri" panose="020F0502020204030204" pitchFamily="34" charset="0"/>
              <a:buNone/>
            </a:pPr>
            <a:r>
              <a:rPr lang="en-US" sz="1200" b="0" i="0" dirty="0">
                <a:effectLst/>
              </a:rPr>
              <a:t>We used unsupervised method to analyze the Wholesale customers dataset.</a:t>
            </a:r>
          </a:p>
          <a:p>
            <a:pPr marL="0" indent="0">
              <a:buFont typeface="Calibri" panose="020F0502020204030204" pitchFamily="34" charset="0"/>
              <a:buNone/>
            </a:pPr>
            <a:r>
              <a:rPr lang="en-US" sz="1200" b="0" i="0" dirty="0">
                <a:effectLst/>
              </a:rPr>
              <a:t>We are trying to do clustering using K-means method and find  the optimal number of cluster using (k) using </a:t>
            </a:r>
            <a:r>
              <a:rPr lang="en-US" sz="1200" b="1" i="0" dirty="0">
                <a:effectLst/>
              </a:rPr>
              <a:t>Silhouette Method.</a:t>
            </a:r>
          </a:p>
          <a:p>
            <a:pPr marL="0" indent="0">
              <a:buFont typeface="Calibri" panose="020F0502020204030204" pitchFamily="34" charset="0"/>
              <a:buNone/>
            </a:pPr>
            <a:r>
              <a:rPr lang="en-US" sz="1200" dirty="0"/>
              <a:t>The aim of this problem is to segment the clients of a wholesale distributor based on their annual spending on diverse product categories, like milk, grocery, region, etc.</a:t>
            </a:r>
          </a:p>
          <a:p>
            <a:pPr marL="0" indent="0">
              <a:buFont typeface="Calibri" panose="020F0502020204030204" pitchFamily="34" charset="0"/>
              <a:buNone/>
            </a:pPr>
            <a:r>
              <a:rPr lang="en-US" sz="1200" b="0" i="0" dirty="0">
                <a:effectLst/>
              </a:rPr>
              <a:t>Attribute's information:</a:t>
            </a:r>
          </a:p>
          <a:p>
            <a:pPr>
              <a:buFont typeface="+mj-lt"/>
              <a:buAutoNum type="arabicPeriod"/>
            </a:pPr>
            <a:r>
              <a:rPr lang="en-US" sz="1200" b="0" i="0" dirty="0">
                <a:effectLst/>
              </a:rPr>
              <a:t>FRESH: annual spending (</a:t>
            </a:r>
            <a:r>
              <a:rPr lang="en-US" sz="1200" b="0" i="0" dirty="0" err="1">
                <a:effectLst/>
              </a:rPr>
              <a:t>m.u</a:t>
            </a:r>
            <a:r>
              <a:rPr lang="en-US" sz="1200" b="0" i="0" dirty="0">
                <a:effectLst/>
              </a:rPr>
              <a:t>.) on fresh products (Continuous);</a:t>
            </a:r>
          </a:p>
          <a:p>
            <a:pPr>
              <a:buFont typeface="+mj-lt"/>
              <a:buAutoNum type="arabicPeriod"/>
            </a:pPr>
            <a:r>
              <a:rPr lang="en-US" sz="1200" b="0" i="0" dirty="0">
                <a:effectLst/>
              </a:rPr>
              <a:t>MILK: annual spending (</a:t>
            </a:r>
            <a:r>
              <a:rPr lang="en-US" sz="1200" b="0" i="0" dirty="0" err="1">
                <a:effectLst/>
              </a:rPr>
              <a:t>m.u</a:t>
            </a:r>
            <a:r>
              <a:rPr lang="en-US" sz="1200" b="0" i="0" dirty="0">
                <a:effectLst/>
              </a:rPr>
              <a:t>.) on milk products (Continuous);</a:t>
            </a:r>
          </a:p>
          <a:p>
            <a:pPr>
              <a:buFont typeface="+mj-lt"/>
              <a:buAutoNum type="arabicPeriod"/>
            </a:pPr>
            <a:r>
              <a:rPr lang="en-US" sz="1200" b="0" i="0" dirty="0">
                <a:effectLst/>
              </a:rPr>
              <a:t>GROCERY: annual spending (</a:t>
            </a:r>
            <a:r>
              <a:rPr lang="en-US" sz="1200" b="0" i="0" dirty="0" err="1">
                <a:effectLst/>
              </a:rPr>
              <a:t>m.u</a:t>
            </a:r>
            <a:r>
              <a:rPr lang="en-US" sz="1200" b="0" i="0" dirty="0">
                <a:effectLst/>
              </a:rPr>
              <a:t>.)on grocery products (Continuous);</a:t>
            </a:r>
          </a:p>
          <a:p>
            <a:pPr>
              <a:buFont typeface="+mj-lt"/>
              <a:buAutoNum type="arabicPeriod"/>
            </a:pPr>
            <a:r>
              <a:rPr lang="en-US" sz="1200" b="0" i="0" dirty="0">
                <a:effectLst/>
              </a:rPr>
              <a:t>FROZEN: annual spending (</a:t>
            </a:r>
            <a:r>
              <a:rPr lang="en-US" sz="1200" b="0" i="0" dirty="0" err="1">
                <a:effectLst/>
              </a:rPr>
              <a:t>m.u</a:t>
            </a:r>
            <a:r>
              <a:rPr lang="en-US" sz="1200" b="0" i="0" dirty="0">
                <a:effectLst/>
              </a:rPr>
              <a:t>.)on frozen products (Continuous)</a:t>
            </a:r>
          </a:p>
          <a:p>
            <a:pPr>
              <a:buFont typeface="+mj-lt"/>
              <a:buAutoNum type="arabicPeriod"/>
            </a:pPr>
            <a:r>
              <a:rPr lang="en-US" sz="1200" b="0" i="0" dirty="0">
                <a:effectLst/>
              </a:rPr>
              <a:t>DETERGENTS_PAPER: annual spending (</a:t>
            </a:r>
            <a:r>
              <a:rPr lang="en-US" sz="1200" b="0" i="0" dirty="0" err="1">
                <a:effectLst/>
              </a:rPr>
              <a:t>m.u</a:t>
            </a:r>
            <a:r>
              <a:rPr lang="en-US" sz="1200" b="0" i="0" dirty="0">
                <a:effectLst/>
              </a:rPr>
              <a:t>.) on detergents and paper products (Continuous)</a:t>
            </a:r>
          </a:p>
          <a:p>
            <a:pPr>
              <a:buFont typeface="+mj-lt"/>
              <a:buAutoNum type="arabicPeriod"/>
            </a:pPr>
            <a:r>
              <a:rPr lang="en-US" sz="1200" b="0" i="0" dirty="0">
                <a:effectLst/>
              </a:rPr>
              <a:t>DELICATESSEN: annual spending (</a:t>
            </a:r>
            <a:r>
              <a:rPr lang="en-US" sz="1200" b="0" i="0" dirty="0" err="1">
                <a:effectLst/>
              </a:rPr>
              <a:t>m.u</a:t>
            </a:r>
            <a:r>
              <a:rPr lang="en-US" sz="1200" b="0" i="0" dirty="0">
                <a:effectLst/>
              </a:rPr>
              <a:t>.)on and delicatessen products (Continuous);</a:t>
            </a:r>
          </a:p>
          <a:p>
            <a:pPr>
              <a:buFont typeface="+mj-lt"/>
              <a:buAutoNum type="arabicPeriod"/>
            </a:pPr>
            <a:r>
              <a:rPr lang="en-US" sz="1200" b="0" i="0" dirty="0">
                <a:effectLst/>
              </a:rPr>
              <a:t>CHANNEL: customers Channel - </a:t>
            </a:r>
            <a:r>
              <a:rPr lang="en-US" sz="1200" b="0" i="0" dirty="0" err="1">
                <a:effectLst/>
              </a:rPr>
              <a:t>Horeca</a:t>
            </a:r>
            <a:r>
              <a:rPr lang="en-US" sz="1200" b="0" i="0" dirty="0">
                <a:effectLst/>
              </a:rPr>
              <a:t> (Hotel/Restaurant/Cafe) or Retail channel (Nominal)</a:t>
            </a:r>
          </a:p>
          <a:p>
            <a:pPr>
              <a:buFont typeface="+mj-lt"/>
              <a:buAutoNum type="arabicPeriod"/>
            </a:pPr>
            <a:r>
              <a:rPr lang="en-US" sz="1200" b="0" i="0" dirty="0">
                <a:effectLst/>
              </a:rPr>
              <a:t>REGION: customers Region </a:t>
            </a:r>
            <a:r>
              <a:rPr lang="en-US" sz="1200" b="0" i="0" dirty="0" err="1">
                <a:effectLst/>
              </a:rPr>
              <a:t>Lisnon</a:t>
            </a:r>
            <a:r>
              <a:rPr lang="en-US" sz="1200" b="0" i="0" dirty="0">
                <a:effectLst/>
              </a:rPr>
              <a:t>, Oporto or Other (Nominal)</a:t>
            </a:r>
          </a:p>
          <a:p>
            <a:pPr marL="0" indent="0">
              <a:buFont typeface="Calibri" panose="020F0502020204030204" pitchFamily="34" charset="0"/>
              <a:buNone/>
            </a:pPr>
            <a:endParaRPr lang="en-US" sz="1200" b="0" i="0" dirty="0">
              <a:effectLst/>
            </a:endParaRPr>
          </a:p>
          <a:p>
            <a:pPr marL="0" indent="0">
              <a:buFont typeface="Calibri" panose="020F0502020204030204" pitchFamily="34" charset="0"/>
              <a:buNone/>
            </a:pPr>
            <a:endParaRPr lang="en-US" sz="1200" b="0" i="0" dirty="0">
              <a:effectLst/>
            </a:endParaRPr>
          </a:p>
          <a:p>
            <a:endParaRPr lang="en-US" sz="1200" dirty="0"/>
          </a:p>
        </p:txBody>
      </p:sp>
    </p:spTree>
    <p:extLst>
      <p:ext uri="{BB962C8B-B14F-4D97-AF65-F5344CB8AC3E}">
        <p14:creationId xmlns:p14="http://schemas.microsoft.com/office/powerpoint/2010/main" val="3671173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326E-1C46-480D-857B-2EA86E383E7F}"/>
              </a:ext>
            </a:extLst>
          </p:cNvPr>
          <p:cNvSpPr>
            <a:spLocks noGrp="1"/>
          </p:cNvSpPr>
          <p:nvPr>
            <p:ph type="title"/>
          </p:nvPr>
        </p:nvSpPr>
        <p:spPr>
          <a:xfrm>
            <a:off x="136359" y="467138"/>
            <a:ext cx="5191113" cy="1032477"/>
          </a:xfrm>
        </p:spPr>
        <p:txBody>
          <a:bodyPr>
            <a:normAutofit/>
          </a:bodyPr>
          <a:lstStyle/>
          <a:p>
            <a:r>
              <a:rPr lang="en-GB" dirty="0"/>
              <a:t>Data Preparation</a:t>
            </a:r>
          </a:p>
        </p:txBody>
      </p:sp>
      <p:sp>
        <p:nvSpPr>
          <p:cNvPr id="3" name="Content Placeholder 2">
            <a:extLst>
              <a:ext uri="{FF2B5EF4-FFF2-40B4-BE49-F238E27FC236}">
                <a16:creationId xmlns:a16="http://schemas.microsoft.com/office/drawing/2014/main" id="{ACAF90D4-3379-4C4F-B3E1-748D819EBD9A}"/>
              </a:ext>
            </a:extLst>
          </p:cNvPr>
          <p:cNvSpPr>
            <a:spLocks noGrp="1"/>
          </p:cNvSpPr>
          <p:nvPr>
            <p:ph idx="1"/>
          </p:nvPr>
        </p:nvSpPr>
        <p:spPr>
          <a:xfrm>
            <a:off x="174949" y="1863072"/>
            <a:ext cx="5071872" cy="4023360"/>
          </a:xfrm>
        </p:spPr>
        <p:txBody>
          <a:bodyPr>
            <a:normAutofit fontScale="70000" lnSpcReduction="20000"/>
          </a:bodyPr>
          <a:lstStyle/>
          <a:p>
            <a:pPr marL="0" indent="0">
              <a:buNone/>
            </a:pPr>
            <a:r>
              <a:rPr lang="en-GB" sz="2000" b="0" i="0" dirty="0">
                <a:effectLst/>
                <a:latin typeface="Montserrat"/>
              </a:rPr>
              <a:t>The Wholesale customer dataset has 440 observations, 8 attributes. </a:t>
            </a:r>
          </a:p>
          <a:p>
            <a:pPr marL="0" indent="0">
              <a:buNone/>
            </a:pPr>
            <a:endParaRPr lang="en-GB" sz="2000" b="0" i="0" dirty="0">
              <a:effectLst/>
              <a:latin typeface="Montserrat"/>
            </a:endParaRPr>
          </a:p>
          <a:p>
            <a:pPr marL="0" indent="0">
              <a:buNone/>
            </a:pPr>
            <a:r>
              <a:rPr lang="en-GB" dirty="0">
                <a:effectLst/>
                <a:latin typeface="Montserrat"/>
              </a:rPr>
              <a:t>We categorised the data based on  two channel and  three regions and calculated the amount spent for items under each channel and region</a:t>
            </a:r>
          </a:p>
          <a:p>
            <a:pPr marL="0" indent="0">
              <a:buNone/>
            </a:pPr>
            <a:r>
              <a:rPr lang="en-GB" sz="2000" b="0" i="0" dirty="0">
                <a:effectLst/>
                <a:latin typeface="Montserrat"/>
              </a:rPr>
              <a:t>The data was </a:t>
            </a:r>
            <a:r>
              <a:rPr lang="en-GB" dirty="0">
                <a:effectLst/>
                <a:latin typeface="Montserrat"/>
              </a:rPr>
              <a:t>distributed as in graph </a:t>
            </a:r>
          </a:p>
          <a:p>
            <a:pPr marL="457200" indent="-457200">
              <a:buFont typeface="+mj-lt"/>
              <a:buAutoNum type="arabicPeriod"/>
            </a:pPr>
            <a:r>
              <a:rPr lang="en-GB" sz="2000" b="0" i="0" dirty="0">
                <a:effectLst/>
                <a:latin typeface="Montserrat"/>
              </a:rPr>
              <a:t>Ch</a:t>
            </a:r>
            <a:r>
              <a:rPr lang="en-GB" dirty="0">
                <a:effectLst/>
                <a:latin typeface="Montserrat"/>
              </a:rPr>
              <a:t>annel1:211 observation</a:t>
            </a:r>
          </a:p>
          <a:p>
            <a:pPr marL="457200" indent="-457200">
              <a:buFont typeface="+mj-lt"/>
              <a:buAutoNum type="arabicPeriod"/>
            </a:pPr>
            <a:r>
              <a:rPr lang="en-GB" sz="2000" b="0" i="0" dirty="0">
                <a:effectLst/>
                <a:latin typeface="Montserrat"/>
              </a:rPr>
              <a:t>Channel2:9</a:t>
            </a:r>
            <a:r>
              <a:rPr lang="en-GB" dirty="0">
                <a:effectLst/>
                <a:latin typeface="Montserrat"/>
              </a:rPr>
              <a:t>7 observations</a:t>
            </a:r>
          </a:p>
          <a:p>
            <a:pPr marL="457200" indent="-457200">
              <a:buFont typeface="+mj-lt"/>
              <a:buAutoNum type="arabicPeriod"/>
            </a:pPr>
            <a:r>
              <a:rPr lang="en-GB" dirty="0">
                <a:effectLst/>
                <a:latin typeface="Montserrat"/>
              </a:rPr>
              <a:t>Region1: 56 observations</a:t>
            </a:r>
          </a:p>
          <a:p>
            <a:pPr marL="457200" indent="-457200">
              <a:buFont typeface="+mj-lt"/>
              <a:buAutoNum type="arabicPeriod"/>
            </a:pPr>
            <a:r>
              <a:rPr lang="en-GB" dirty="0">
                <a:effectLst/>
                <a:latin typeface="Montserrat"/>
              </a:rPr>
              <a:t>Region2:33 observations</a:t>
            </a:r>
          </a:p>
          <a:p>
            <a:pPr marL="457200" indent="-457200">
              <a:buFont typeface="+mj-lt"/>
              <a:buAutoNum type="arabicPeriod"/>
            </a:pPr>
            <a:r>
              <a:rPr lang="en-GB" dirty="0">
                <a:effectLst/>
                <a:latin typeface="Montserrat"/>
              </a:rPr>
              <a:t>Region 3:219 observations</a:t>
            </a:r>
          </a:p>
          <a:p>
            <a:pPr marL="0" indent="0">
              <a:buNone/>
            </a:pPr>
            <a:endParaRPr lang="en-GB" sz="2000" b="0" i="0" dirty="0">
              <a:effectLst/>
              <a:latin typeface="Montserrat"/>
            </a:endParaRPr>
          </a:p>
          <a:p>
            <a:pPr marL="0" indent="0">
              <a:buNone/>
            </a:pPr>
            <a:endParaRPr lang="en-GB" sz="2000" b="0" i="0" dirty="0">
              <a:effectLst/>
              <a:latin typeface="Montserrat"/>
            </a:endParaRPr>
          </a:p>
          <a:p>
            <a:pPr marL="0" indent="0">
              <a:buNone/>
            </a:pPr>
            <a:endParaRPr lang="en-GB" sz="2000" b="0" i="0" dirty="0">
              <a:effectLst/>
              <a:latin typeface="Montserrat"/>
            </a:endParaRPr>
          </a:p>
          <a:p>
            <a:pPr marL="0" indent="0">
              <a:buNone/>
            </a:pPr>
            <a:endParaRPr lang="en-GB" sz="2000" dirty="0"/>
          </a:p>
        </p:txBody>
      </p:sp>
      <p:pic>
        <p:nvPicPr>
          <p:cNvPr id="9" name="Picture 8" descr="Chart, bar chart&#10;&#10;Description automatically generated">
            <a:extLst>
              <a:ext uri="{FF2B5EF4-FFF2-40B4-BE49-F238E27FC236}">
                <a16:creationId xmlns:a16="http://schemas.microsoft.com/office/drawing/2014/main" id="{CDBF579C-7632-4181-B839-39ABF03F3A72}"/>
              </a:ext>
            </a:extLst>
          </p:cNvPr>
          <p:cNvPicPr>
            <a:picLocks noChangeAspect="1"/>
          </p:cNvPicPr>
          <p:nvPr/>
        </p:nvPicPr>
        <p:blipFill rotWithShape="1">
          <a:blip r:embed="rId2"/>
          <a:srcRect t="5538" r="2" b="2"/>
          <a:stretch/>
        </p:blipFill>
        <p:spPr>
          <a:xfrm>
            <a:off x="8862765" y="1335024"/>
            <a:ext cx="2846519" cy="2819618"/>
          </a:xfrm>
          <a:prstGeom prst="rect">
            <a:avLst/>
          </a:prstGeom>
          <a:effectLst/>
        </p:spPr>
      </p:pic>
      <p:pic>
        <p:nvPicPr>
          <p:cNvPr id="7" name="Picture 6" descr="Chart, bar chart&#10;&#10;Description automatically generated">
            <a:extLst>
              <a:ext uri="{FF2B5EF4-FFF2-40B4-BE49-F238E27FC236}">
                <a16:creationId xmlns:a16="http://schemas.microsoft.com/office/drawing/2014/main" id="{1806B3D8-0D55-4A83-A895-C7334C20B3CD}"/>
              </a:ext>
            </a:extLst>
          </p:cNvPr>
          <p:cNvPicPr>
            <a:picLocks noChangeAspect="1"/>
          </p:cNvPicPr>
          <p:nvPr/>
        </p:nvPicPr>
        <p:blipFill rotWithShape="1">
          <a:blip r:embed="rId3"/>
          <a:srcRect t="6605" r="2" b="2"/>
          <a:stretch/>
        </p:blipFill>
        <p:spPr>
          <a:xfrm>
            <a:off x="5610688" y="1335024"/>
            <a:ext cx="2968862" cy="2819618"/>
          </a:xfrm>
          <a:prstGeom prst="rect">
            <a:avLst/>
          </a:prstGeom>
          <a:effectLst/>
        </p:spPr>
      </p:pic>
      <p:pic>
        <p:nvPicPr>
          <p:cNvPr id="23" name="Picture 22">
            <a:extLst>
              <a:ext uri="{FF2B5EF4-FFF2-40B4-BE49-F238E27FC236}">
                <a16:creationId xmlns:a16="http://schemas.microsoft.com/office/drawing/2014/main" id="{3F68FE48-57E1-4108-AB39-CBA0C25B46CA}"/>
              </a:ext>
            </a:extLst>
          </p:cNvPr>
          <p:cNvPicPr>
            <a:picLocks noChangeAspect="1"/>
          </p:cNvPicPr>
          <p:nvPr/>
        </p:nvPicPr>
        <p:blipFill>
          <a:blip r:embed="rId4"/>
          <a:stretch>
            <a:fillRect/>
          </a:stretch>
        </p:blipFill>
        <p:spPr>
          <a:xfrm>
            <a:off x="5914239" y="5031862"/>
            <a:ext cx="2281107" cy="838642"/>
          </a:xfrm>
          <a:prstGeom prst="rect">
            <a:avLst/>
          </a:prstGeom>
        </p:spPr>
      </p:pic>
      <p:pic>
        <p:nvPicPr>
          <p:cNvPr id="70" name="Picture 69">
            <a:extLst>
              <a:ext uri="{FF2B5EF4-FFF2-40B4-BE49-F238E27FC236}">
                <a16:creationId xmlns:a16="http://schemas.microsoft.com/office/drawing/2014/main" id="{CCB34404-CA53-4139-B2BD-758BB58F0858}"/>
              </a:ext>
            </a:extLst>
          </p:cNvPr>
          <p:cNvPicPr>
            <a:picLocks noChangeAspect="1"/>
          </p:cNvPicPr>
          <p:nvPr/>
        </p:nvPicPr>
        <p:blipFill>
          <a:blip r:embed="rId5"/>
          <a:stretch>
            <a:fillRect/>
          </a:stretch>
        </p:blipFill>
        <p:spPr>
          <a:xfrm>
            <a:off x="9334078" y="5031862"/>
            <a:ext cx="1903892" cy="814165"/>
          </a:xfrm>
          <a:prstGeom prst="rect">
            <a:avLst/>
          </a:prstGeom>
        </p:spPr>
      </p:pic>
      <p:sp>
        <p:nvSpPr>
          <p:cNvPr id="81" name="TextBox 80">
            <a:extLst>
              <a:ext uri="{FF2B5EF4-FFF2-40B4-BE49-F238E27FC236}">
                <a16:creationId xmlns:a16="http://schemas.microsoft.com/office/drawing/2014/main" id="{4FC0AF9F-048E-4232-9BDF-6FCAD0C36DC2}"/>
              </a:ext>
            </a:extLst>
          </p:cNvPr>
          <p:cNvSpPr txBox="1"/>
          <p:nvPr/>
        </p:nvSpPr>
        <p:spPr>
          <a:xfrm>
            <a:off x="136360" y="2375501"/>
            <a:ext cx="3040576" cy="307777"/>
          </a:xfrm>
          <a:prstGeom prst="rect">
            <a:avLst/>
          </a:prstGeom>
          <a:noFill/>
        </p:spPr>
        <p:txBody>
          <a:bodyPr wrap="none" rtlCol="0">
            <a:spAutoFit/>
          </a:bodyPr>
          <a:lstStyle/>
          <a:p>
            <a:r>
              <a:rPr lang="it-IT" sz="1400" dirty="0">
                <a:latin typeface="Montserrat"/>
              </a:rPr>
              <a:t> Grocery and fresh items are top sellers</a:t>
            </a:r>
          </a:p>
        </p:txBody>
      </p:sp>
    </p:spTree>
    <p:extLst>
      <p:ext uri="{BB962C8B-B14F-4D97-AF65-F5344CB8AC3E}">
        <p14:creationId xmlns:p14="http://schemas.microsoft.com/office/powerpoint/2010/main" val="112467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4313D7-E163-4424-B13E-D299C32B23F3}"/>
              </a:ext>
            </a:extLst>
          </p:cNvPr>
          <p:cNvPicPr>
            <a:picLocks noChangeAspect="1"/>
          </p:cNvPicPr>
          <p:nvPr/>
        </p:nvPicPr>
        <p:blipFill rotWithShape="1">
          <a:blip r:embed="rId2"/>
          <a:srcRect t="6868" r="2" b="2"/>
          <a:stretch/>
        </p:blipFill>
        <p:spPr>
          <a:xfrm>
            <a:off x="298174" y="2073287"/>
            <a:ext cx="4065846" cy="4237808"/>
          </a:xfrm>
          <a:prstGeom prst="rect">
            <a:avLst/>
          </a:prstGeom>
          <a:effectLst/>
        </p:spPr>
      </p:pic>
      <p:sp>
        <p:nvSpPr>
          <p:cNvPr id="8" name="TextBox 7">
            <a:extLst>
              <a:ext uri="{FF2B5EF4-FFF2-40B4-BE49-F238E27FC236}">
                <a16:creationId xmlns:a16="http://schemas.microsoft.com/office/drawing/2014/main" id="{AD83CE96-B892-484E-83AE-CA974F0A7725}"/>
              </a:ext>
            </a:extLst>
          </p:cNvPr>
          <p:cNvSpPr txBox="1"/>
          <p:nvPr/>
        </p:nvSpPr>
        <p:spPr>
          <a:xfrm>
            <a:off x="3421491" y="304845"/>
            <a:ext cx="5122146" cy="523220"/>
          </a:xfrm>
          <a:prstGeom prst="rect">
            <a:avLst/>
          </a:prstGeom>
          <a:noFill/>
        </p:spPr>
        <p:txBody>
          <a:bodyPr wrap="square" rtlCol="0">
            <a:spAutoFit/>
          </a:bodyPr>
          <a:lstStyle/>
          <a:p>
            <a:r>
              <a:rPr lang="it-IT" sz="2800" b="1" cap="all" spc="200">
                <a:effectLst>
                  <a:outerShdw blurRad="50800" dist="63500" dir="2700000" algn="tl" rotWithShape="0">
                    <a:srgbClr val="000000">
                      <a:alpha val="48000"/>
                    </a:srgbClr>
                  </a:outerShdw>
                </a:effectLst>
                <a:latin typeface="+mj-lt"/>
                <a:ea typeface="+mj-ea"/>
                <a:cs typeface="+mj-cs"/>
              </a:rPr>
              <a:t>Removing outliers</a:t>
            </a:r>
            <a:endParaRPr lang="it-IT" sz="2800" b="1" cap="all" spc="200" dirty="0">
              <a:effectLst>
                <a:outerShdw blurRad="50800" dist="63500" dir="2700000" algn="tl" rotWithShape="0">
                  <a:srgbClr val="000000">
                    <a:alpha val="48000"/>
                  </a:srgbClr>
                </a:outerShdw>
              </a:effectLst>
              <a:latin typeface="+mj-lt"/>
              <a:ea typeface="+mj-ea"/>
              <a:cs typeface="+mj-cs"/>
            </a:endParaRPr>
          </a:p>
        </p:txBody>
      </p:sp>
      <p:pic>
        <p:nvPicPr>
          <p:cNvPr id="14" name="Picture 13">
            <a:extLst>
              <a:ext uri="{FF2B5EF4-FFF2-40B4-BE49-F238E27FC236}">
                <a16:creationId xmlns:a16="http://schemas.microsoft.com/office/drawing/2014/main" id="{0831DB1D-FA71-4AF0-A75E-24008E913B27}"/>
              </a:ext>
            </a:extLst>
          </p:cNvPr>
          <p:cNvPicPr>
            <a:picLocks noChangeAspect="1"/>
          </p:cNvPicPr>
          <p:nvPr/>
        </p:nvPicPr>
        <p:blipFill>
          <a:blip r:embed="rId3"/>
          <a:stretch>
            <a:fillRect/>
          </a:stretch>
        </p:blipFill>
        <p:spPr>
          <a:xfrm>
            <a:off x="4364020" y="3764039"/>
            <a:ext cx="7529806" cy="2209378"/>
          </a:xfrm>
          <a:prstGeom prst="rect">
            <a:avLst/>
          </a:prstGeom>
        </p:spPr>
      </p:pic>
      <p:sp>
        <p:nvSpPr>
          <p:cNvPr id="15" name="TextBox 14">
            <a:extLst>
              <a:ext uri="{FF2B5EF4-FFF2-40B4-BE49-F238E27FC236}">
                <a16:creationId xmlns:a16="http://schemas.microsoft.com/office/drawing/2014/main" id="{A4750D64-82FB-4918-8190-A7D58E7F973A}"/>
              </a:ext>
            </a:extLst>
          </p:cNvPr>
          <p:cNvSpPr txBox="1"/>
          <p:nvPr/>
        </p:nvSpPr>
        <p:spPr>
          <a:xfrm>
            <a:off x="4364020" y="2073287"/>
            <a:ext cx="7762638" cy="1477328"/>
          </a:xfrm>
          <a:prstGeom prst="rect">
            <a:avLst/>
          </a:prstGeom>
          <a:noFill/>
        </p:spPr>
        <p:txBody>
          <a:bodyPr wrap="none" rtlCol="0">
            <a:spAutoFit/>
          </a:bodyPr>
          <a:lstStyle/>
          <a:p>
            <a:pPr marL="285750" indent="-285750">
              <a:buFont typeface="Arial" panose="020B0604020202020204" pitchFamily="34" charset="0"/>
              <a:buChar char="•"/>
            </a:pPr>
            <a:r>
              <a:rPr lang="it-IT" dirty="0"/>
              <a:t>As per the boxplot there are few outliers present in the dataset.</a:t>
            </a:r>
          </a:p>
          <a:p>
            <a:pPr marL="285750" indent="-285750">
              <a:buFont typeface="Arial" panose="020B0604020202020204" pitchFamily="34" charset="0"/>
              <a:buChar char="•"/>
            </a:pPr>
            <a:r>
              <a:rPr lang="it-IT" dirty="0"/>
              <a:t>As per the correlation matrix there is a strong correlation between</a:t>
            </a:r>
          </a:p>
          <a:p>
            <a:r>
              <a:rPr lang="it-IT" dirty="0"/>
              <a:t> grocery and detergent_paper categories  so applying outliers to them.</a:t>
            </a:r>
          </a:p>
          <a:p>
            <a:pPr marL="285750" indent="-285750">
              <a:buFont typeface="Arial" panose="020B0604020202020204" pitchFamily="34" charset="0"/>
              <a:buChar char="•"/>
            </a:pPr>
            <a:r>
              <a:rPr lang="it-IT" dirty="0"/>
              <a:t>Removing outliers from dataset with values above</a:t>
            </a:r>
          </a:p>
          <a:p>
            <a:r>
              <a:rPr lang="it-IT" dirty="0"/>
              <a:t>97.5% percentile in detergents_paper and grocery categories</a:t>
            </a:r>
          </a:p>
        </p:txBody>
      </p:sp>
    </p:spTree>
    <p:extLst>
      <p:ext uri="{BB962C8B-B14F-4D97-AF65-F5344CB8AC3E}">
        <p14:creationId xmlns:p14="http://schemas.microsoft.com/office/powerpoint/2010/main" val="64405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vicky61992/StatisticsUnsupervisedlearning_project/7110baade92ac0add738628e9888327cc40f2d66/Rplot09.png"/>
          <p:cNvPicPr>
            <a:picLocks noChangeAspect="1" noChangeArrowheads="1"/>
          </p:cNvPicPr>
          <p:nvPr/>
        </p:nvPicPr>
        <p:blipFill>
          <a:blip r:embed="rId2"/>
          <a:srcRect/>
          <a:stretch>
            <a:fillRect/>
          </a:stretch>
        </p:blipFill>
        <p:spPr bwMode="auto">
          <a:xfrm>
            <a:off x="7550331" y="195941"/>
            <a:ext cx="4641669" cy="3409407"/>
          </a:xfrm>
          <a:prstGeom prst="rect">
            <a:avLst/>
          </a:prstGeom>
          <a:noFill/>
        </p:spPr>
      </p:pic>
      <p:sp>
        <p:nvSpPr>
          <p:cNvPr id="4" name="TextBox 3"/>
          <p:cNvSpPr txBox="1"/>
          <p:nvPr/>
        </p:nvSpPr>
        <p:spPr>
          <a:xfrm>
            <a:off x="235130" y="195943"/>
            <a:ext cx="6701245"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mj-lt"/>
              </a:rPr>
              <a:t>K Means Clustering</a:t>
            </a:r>
          </a:p>
        </p:txBody>
      </p:sp>
      <p:sp>
        <p:nvSpPr>
          <p:cNvPr id="5" name="TextBox 4"/>
          <p:cNvSpPr txBox="1"/>
          <p:nvPr/>
        </p:nvSpPr>
        <p:spPr>
          <a:xfrm>
            <a:off x="444136" y="1240970"/>
            <a:ext cx="6779623" cy="5109091"/>
          </a:xfrm>
          <a:prstGeom prst="rect">
            <a:avLst/>
          </a:prstGeom>
          <a:noFill/>
        </p:spPr>
        <p:txBody>
          <a:bodyPr wrap="square" rtlCol="0">
            <a:spAutoFit/>
          </a:bodyPr>
          <a:lstStyle/>
          <a:p>
            <a:r>
              <a:rPr lang="en-US" sz="2800" dirty="0"/>
              <a:t>As you can see this plot illustrate 2 clusters based on the 2 variables, Grocery and </a:t>
            </a:r>
            <a:r>
              <a:rPr lang="en-US" sz="2800" dirty="0" err="1"/>
              <a:t>Detergents_paper</a:t>
            </a:r>
            <a:r>
              <a:rPr lang="en-US" sz="2800" dirty="0"/>
              <a:t> based on k means algorithm. Next, examine the summary of the k mean object result.</a:t>
            </a:r>
          </a:p>
          <a:p>
            <a:endParaRPr lang="en-US" sz="2800" dirty="0"/>
          </a:p>
          <a:p>
            <a:r>
              <a:rPr lang="en-US" sz="2800" dirty="0"/>
              <a:t>Clustering validation is done next:</a:t>
            </a:r>
          </a:p>
          <a:p>
            <a:endParaRPr lang="en-US" sz="2800" dirty="0"/>
          </a:p>
          <a:p>
            <a:pPr>
              <a:buFont typeface="Arial" pitchFamily="34" charset="0"/>
              <a:buChar char="•"/>
            </a:pPr>
            <a:r>
              <a:rPr lang="en-US" sz="2800" b="1" u="sng" dirty="0"/>
              <a:t> Internal cluster validation </a:t>
            </a:r>
            <a:endParaRPr lang="en-US" sz="2800" dirty="0"/>
          </a:p>
          <a:p>
            <a:pPr>
              <a:buFont typeface="Arial" pitchFamily="34" charset="0"/>
              <a:buChar char="•"/>
            </a:pPr>
            <a:r>
              <a:rPr lang="en-US" sz="2800" b="1" u="sng" dirty="0"/>
              <a:t> External cluster validation</a:t>
            </a:r>
            <a:endParaRPr lang="en-US" sz="2800" dirty="0"/>
          </a:p>
          <a:p>
            <a:pPr>
              <a:buFont typeface="Arial" pitchFamily="34" charset="0"/>
              <a:buChar char="•"/>
            </a:pPr>
            <a:r>
              <a:rPr lang="en-US" sz="2800" b="1" u="sng" dirty="0"/>
              <a:t> Relative cluster validation </a:t>
            </a:r>
            <a:endParaRPr lang="en-US" sz="2800" dirty="0"/>
          </a:p>
          <a:p>
            <a:endParaRPr lang="en-US" dirty="0"/>
          </a:p>
        </p:txBody>
      </p:sp>
      <p:pic>
        <p:nvPicPr>
          <p:cNvPr id="1028" name="Picture 4" descr="https://raw.githubusercontent.com/vicky61992/StatisticsUnsupervisedlearning_project/7110baade92ac0add738628e9888327cc40f2d66/Rplot05.png"/>
          <p:cNvPicPr>
            <a:picLocks noChangeAspect="1" noChangeArrowheads="1"/>
          </p:cNvPicPr>
          <p:nvPr/>
        </p:nvPicPr>
        <p:blipFill>
          <a:blip r:embed="rId3"/>
          <a:srcRect/>
          <a:stretch>
            <a:fillRect/>
          </a:stretch>
        </p:blipFill>
        <p:spPr bwMode="auto">
          <a:xfrm>
            <a:off x="7785463" y="3722914"/>
            <a:ext cx="4206239" cy="297833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3DD115-B424-4544-9D25-6696889594D3}"/>
              </a:ext>
            </a:extLst>
          </p:cNvPr>
          <p:cNvSpPr txBox="1"/>
          <p:nvPr/>
        </p:nvSpPr>
        <p:spPr>
          <a:xfrm>
            <a:off x="215900" y="165100"/>
            <a:ext cx="6489700" cy="646331"/>
          </a:xfrm>
          <a:prstGeom prst="rect">
            <a:avLst/>
          </a:prstGeom>
          <a:noFill/>
        </p:spPr>
        <p:txBody>
          <a:bodyPr wrap="square">
            <a:spAutoFit/>
          </a:bodyPr>
          <a:lstStyle/>
          <a:p>
            <a:r>
              <a:rPr lang="en-US" sz="3600" b="1" dirty="0">
                <a:latin typeface="+mj-lt"/>
              </a:rPr>
              <a:t>Internal cluster validation</a:t>
            </a:r>
          </a:p>
        </p:txBody>
      </p:sp>
      <p:sp>
        <p:nvSpPr>
          <p:cNvPr id="7" name="TextBox 6">
            <a:extLst>
              <a:ext uri="{FF2B5EF4-FFF2-40B4-BE49-F238E27FC236}">
                <a16:creationId xmlns:a16="http://schemas.microsoft.com/office/drawing/2014/main" id="{2FA689B5-F534-4EFE-B332-A1540FFB293E}"/>
              </a:ext>
            </a:extLst>
          </p:cNvPr>
          <p:cNvSpPr txBox="1"/>
          <p:nvPr/>
        </p:nvSpPr>
        <p:spPr>
          <a:xfrm>
            <a:off x="623656" y="991619"/>
            <a:ext cx="6094520" cy="1477328"/>
          </a:xfrm>
          <a:prstGeom prst="rect">
            <a:avLst/>
          </a:prstGeom>
          <a:noFill/>
        </p:spPr>
        <p:txBody>
          <a:bodyPr wrap="square">
            <a:spAutoFit/>
          </a:bodyPr>
          <a:lstStyle/>
          <a:p>
            <a:pPr algn="l">
              <a:buFont typeface="Wingdings" pitchFamily="2" charset="2"/>
              <a:buChar char="§"/>
            </a:pPr>
            <a:r>
              <a:rPr lang="en-US" sz="1800" dirty="0"/>
              <a:t> Internal cluster validation  plot show the following:</a:t>
            </a:r>
          </a:p>
          <a:p>
            <a:pPr algn="l">
              <a:buFont typeface="+mj-lt"/>
              <a:buAutoNum type="arabicPeriod"/>
            </a:pPr>
            <a:r>
              <a:rPr lang="en-US" sz="1800" dirty="0"/>
              <a:t>Cluster 1: 0.77 (Good as it is close to 1)</a:t>
            </a:r>
          </a:p>
          <a:p>
            <a:pPr algn="l">
              <a:buFont typeface="+mj-lt"/>
              <a:buAutoNum type="arabicPeriod"/>
            </a:pPr>
            <a:r>
              <a:rPr lang="en-US" sz="1800" dirty="0"/>
              <a:t>Cluster 2: 0.88 (Good as it is close to 1)</a:t>
            </a:r>
          </a:p>
          <a:p>
            <a:pPr marL="0" indent="0" algn="l">
              <a:buNone/>
            </a:pPr>
            <a:r>
              <a:rPr lang="en-US" sz="1800" dirty="0"/>
              <a:t>The internal cluster quality evaluation is good as shown in the plot.</a:t>
            </a:r>
          </a:p>
        </p:txBody>
      </p:sp>
      <p:pic>
        <p:nvPicPr>
          <p:cNvPr id="10" name="Picture 9" descr="WhatsApp Image 2021-06-15 at 2.25.55 AM.jpeg">
            <a:extLst>
              <a:ext uri="{FF2B5EF4-FFF2-40B4-BE49-F238E27FC236}">
                <a16:creationId xmlns:a16="http://schemas.microsoft.com/office/drawing/2014/main" id="{441A2A71-F6B6-46EA-80EC-EEE7990DFBD6}"/>
              </a:ext>
            </a:extLst>
          </p:cNvPr>
          <p:cNvPicPr>
            <a:picLocks noChangeAspect="1"/>
          </p:cNvPicPr>
          <p:nvPr/>
        </p:nvPicPr>
        <p:blipFill>
          <a:blip r:embed="rId2"/>
          <a:stretch>
            <a:fillRect/>
          </a:stretch>
        </p:blipFill>
        <p:spPr>
          <a:xfrm>
            <a:off x="6813780" y="325230"/>
            <a:ext cx="5378220" cy="3985591"/>
          </a:xfrm>
          <a:prstGeom prst="rect">
            <a:avLst/>
          </a:prstGeom>
        </p:spPr>
      </p:pic>
      <p:pic>
        <p:nvPicPr>
          <p:cNvPr id="11" name="Picture 10" descr="Screenshot (19).png"/>
          <p:cNvPicPr>
            <a:picLocks noChangeAspect="1"/>
          </p:cNvPicPr>
          <p:nvPr/>
        </p:nvPicPr>
        <p:blipFill>
          <a:blip r:embed="rId3"/>
          <a:stretch>
            <a:fillRect/>
          </a:stretch>
        </p:blipFill>
        <p:spPr>
          <a:xfrm>
            <a:off x="553600" y="2577967"/>
            <a:ext cx="6258799" cy="1905266"/>
          </a:xfrm>
          <a:prstGeom prst="rect">
            <a:avLst/>
          </a:prstGeom>
        </p:spPr>
      </p:pic>
      <p:sp>
        <p:nvSpPr>
          <p:cNvPr id="12" name="TextBox 11"/>
          <p:cNvSpPr txBox="1"/>
          <p:nvPr/>
        </p:nvSpPr>
        <p:spPr>
          <a:xfrm>
            <a:off x="508000" y="4711700"/>
            <a:ext cx="5092700" cy="1754326"/>
          </a:xfrm>
          <a:prstGeom prst="rect">
            <a:avLst/>
          </a:prstGeom>
          <a:noFill/>
        </p:spPr>
        <p:txBody>
          <a:bodyPr wrap="square" rtlCol="0">
            <a:spAutoFit/>
          </a:bodyPr>
          <a:lstStyle/>
          <a:p>
            <a:pPr>
              <a:buFont typeface="Wingdings" pitchFamily="2" charset="2"/>
              <a:buChar char="§"/>
            </a:pPr>
            <a:r>
              <a:rPr lang="en-US" dirty="0"/>
              <a:t> Goodness of the classification k-means: 68.2% (which is a good fit)</a:t>
            </a:r>
          </a:p>
          <a:p>
            <a:pPr>
              <a:buFont typeface="Wingdings" pitchFamily="2" charset="2"/>
              <a:buChar char="§"/>
            </a:pPr>
            <a:r>
              <a:rPr lang="en-US" dirty="0"/>
              <a:t> Inter cluster distance i.e. Between  the Clusters is  418.4586</a:t>
            </a:r>
          </a:p>
          <a:p>
            <a:endParaRPr lang="en-US" dirty="0"/>
          </a:p>
          <a:p>
            <a:endParaRPr lang="en-US" dirty="0"/>
          </a:p>
        </p:txBody>
      </p:sp>
    </p:spTree>
    <p:extLst>
      <p:ext uri="{BB962C8B-B14F-4D97-AF65-F5344CB8AC3E}">
        <p14:creationId xmlns:p14="http://schemas.microsoft.com/office/powerpoint/2010/main" val="149135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5600" y="393700"/>
            <a:ext cx="7696200" cy="646331"/>
          </a:xfrm>
          <a:prstGeom prst="rect">
            <a:avLst/>
          </a:prstGeom>
          <a:noFill/>
        </p:spPr>
        <p:txBody>
          <a:bodyPr wrap="square" rtlCol="0">
            <a:spAutoFit/>
          </a:bodyPr>
          <a:lstStyle/>
          <a:p>
            <a:r>
              <a:rPr lang="en-US" sz="3600" b="1" dirty="0">
                <a:latin typeface="+mj-lt"/>
              </a:rPr>
              <a:t>External cluster validation</a:t>
            </a:r>
          </a:p>
        </p:txBody>
      </p:sp>
      <p:sp>
        <p:nvSpPr>
          <p:cNvPr id="4" name="TextBox 3"/>
          <p:cNvSpPr txBox="1"/>
          <p:nvPr/>
        </p:nvSpPr>
        <p:spPr>
          <a:xfrm>
            <a:off x="609600" y="1511300"/>
            <a:ext cx="5435600" cy="923330"/>
          </a:xfrm>
          <a:prstGeom prst="rect">
            <a:avLst/>
          </a:prstGeom>
          <a:noFill/>
        </p:spPr>
        <p:txBody>
          <a:bodyPr wrap="square" rtlCol="0">
            <a:spAutoFit/>
          </a:bodyPr>
          <a:lstStyle/>
          <a:p>
            <a:r>
              <a:rPr lang="en-US" dirty="0"/>
              <a:t>It measures the extent to which cluster</a:t>
            </a:r>
          </a:p>
          <a:p>
            <a:r>
              <a:rPr lang="en-US" dirty="0"/>
              <a:t> labels match externally supplied class labels.</a:t>
            </a:r>
          </a:p>
          <a:p>
            <a:endParaRPr lang="en-US" dirty="0"/>
          </a:p>
        </p:txBody>
      </p:sp>
      <p:pic>
        <p:nvPicPr>
          <p:cNvPr id="5" name="Picture 4" descr="Screenshot (18).png"/>
          <p:cNvPicPr>
            <a:picLocks noChangeAspect="1"/>
          </p:cNvPicPr>
          <p:nvPr/>
        </p:nvPicPr>
        <p:blipFill>
          <a:blip r:embed="rId2"/>
          <a:stretch>
            <a:fillRect/>
          </a:stretch>
        </p:blipFill>
        <p:spPr>
          <a:xfrm>
            <a:off x="560049" y="2662093"/>
            <a:ext cx="4848902" cy="2067214"/>
          </a:xfrm>
          <a:prstGeom prst="rect">
            <a:avLst/>
          </a:prstGeom>
        </p:spPr>
      </p:pic>
      <p:sp>
        <p:nvSpPr>
          <p:cNvPr id="6" name="TextBox 5"/>
          <p:cNvSpPr txBox="1"/>
          <p:nvPr/>
        </p:nvSpPr>
        <p:spPr>
          <a:xfrm>
            <a:off x="622300" y="5181600"/>
            <a:ext cx="7899400" cy="646331"/>
          </a:xfrm>
          <a:prstGeom prst="rect">
            <a:avLst/>
          </a:prstGeom>
          <a:noFill/>
        </p:spPr>
        <p:txBody>
          <a:bodyPr wrap="square" rtlCol="0">
            <a:spAutoFit/>
          </a:bodyPr>
          <a:lstStyle/>
          <a:p>
            <a:r>
              <a:rPr lang="en-US" dirty="0"/>
              <a:t>Above result shows there is no external class label used as we do not know the result beforehand. As such, findings is perfect result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4B02-8003-43EC-9B4E-1FA7BAB91B65}"/>
              </a:ext>
            </a:extLst>
          </p:cNvPr>
          <p:cNvSpPr>
            <a:spLocks noGrp="1"/>
          </p:cNvSpPr>
          <p:nvPr>
            <p:ph type="title"/>
          </p:nvPr>
        </p:nvSpPr>
        <p:spPr>
          <a:xfrm>
            <a:off x="1097280" y="0"/>
            <a:ext cx="10320020" cy="2286000"/>
          </a:xfrm>
        </p:spPr>
        <p:txBody>
          <a:bodyPr vert="horz" lIns="91440" tIns="45720" rIns="91440" bIns="45720" rtlCol="0" anchor="b">
            <a:normAutofit fontScale="90000"/>
          </a:bodyPr>
          <a:lstStyle/>
          <a:p>
            <a:br>
              <a:rPr lang="en-US" sz="3700" dirty="0"/>
            </a:br>
            <a:br>
              <a:rPr lang="en-US" sz="3700" dirty="0"/>
            </a:br>
            <a:br>
              <a:rPr lang="en-US" sz="3700" dirty="0"/>
            </a:br>
            <a:br>
              <a:rPr lang="en-US" sz="3700" dirty="0"/>
            </a:br>
            <a:br>
              <a:rPr lang="en-US" sz="3700" dirty="0"/>
            </a:br>
            <a:r>
              <a:rPr lang="en-US" sz="3700" dirty="0"/>
              <a:t>(</a:t>
            </a:r>
            <a:r>
              <a:rPr lang="en-US" sz="3700" b="1" dirty="0"/>
              <a:t>Relative Cluster Validation</a:t>
            </a:r>
            <a:r>
              <a:rPr lang="en-US" sz="3700" dirty="0"/>
              <a:t>)</a:t>
            </a:r>
            <a:br>
              <a:rPr lang="en-US" sz="3700" dirty="0"/>
            </a:br>
            <a:br>
              <a:rPr lang="en-US" sz="3700" dirty="0"/>
            </a:br>
            <a:r>
              <a:rPr lang="en-US" sz="3700" dirty="0"/>
              <a:t>ANALYSIS AND MODELLING-ELBOW AND SILHOUETTE &amp; GAP STATISTIC METHODS</a:t>
            </a:r>
            <a:br>
              <a:rPr lang="en-US" sz="3700" dirty="0"/>
            </a:br>
            <a:endParaRPr lang="en-US" sz="3700" dirty="0"/>
          </a:p>
        </p:txBody>
      </p:sp>
      <p:sp>
        <p:nvSpPr>
          <p:cNvPr id="30" name="TextBox 29">
            <a:extLst>
              <a:ext uri="{FF2B5EF4-FFF2-40B4-BE49-F238E27FC236}">
                <a16:creationId xmlns:a16="http://schemas.microsoft.com/office/drawing/2014/main" id="{161085F8-C52F-4BAC-AD0B-FDFC7CAEC092}"/>
              </a:ext>
            </a:extLst>
          </p:cNvPr>
          <p:cNvSpPr txBox="1"/>
          <p:nvPr/>
        </p:nvSpPr>
        <p:spPr>
          <a:xfrm>
            <a:off x="1097280" y="2108201"/>
            <a:ext cx="10058400" cy="1117441"/>
          </a:xfrm>
          <a:prstGeom prst="rect">
            <a:avLst/>
          </a:prstGeom>
        </p:spPr>
        <p:txBody>
          <a:bodyPr vert="horz" lIns="0" tIns="45720" rIns="0" bIns="45720" rtlCol="0">
            <a:normAutofit/>
          </a:bodyPr>
          <a:lstStyle/>
          <a:p>
            <a:pPr marL="457200" indent="-228600">
              <a:spcAft>
                <a:spcPts val="600"/>
              </a:spcAft>
              <a:buFont typeface="Calibri" panose="020F0502020204030204" pitchFamily="34" charset="0"/>
              <a:buChar char="•"/>
            </a:pPr>
            <a:r>
              <a:rPr lang="en-US" dirty="0">
                <a:solidFill>
                  <a:schemeClr val="tx1">
                    <a:lumMod val="75000"/>
                    <a:lumOff val="25000"/>
                  </a:schemeClr>
                </a:solidFill>
                <a:effectLst>
                  <a:outerShdw blurRad="50800" dist="38100" dir="2700000" algn="tl" rotWithShape="0">
                    <a:srgbClr val="000000">
                      <a:alpha val="48000"/>
                    </a:srgbClr>
                  </a:outerShdw>
                </a:effectLst>
              </a:rPr>
              <a:t>In Elbow method and Silhouette method we found 2 clusters but In Gap Statistic method we found 5 clusters as you can see in the graph.</a:t>
            </a:r>
          </a:p>
          <a:p>
            <a:pPr marL="457200" indent="-228600">
              <a:spcAft>
                <a:spcPts val="600"/>
              </a:spcAft>
              <a:buFont typeface="Calibri" panose="020F0502020204030204" pitchFamily="34" charset="0"/>
              <a:buChar char="•"/>
            </a:pPr>
            <a:r>
              <a:rPr lang="en-US" dirty="0">
                <a:solidFill>
                  <a:schemeClr val="tx1">
                    <a:lumMod val="75000"/>
                    <a:lumOff val="25000"/>
                  </a:schemeClr>
                </a:solidFill>
                <a:effectLst>
                  <a:outerShdw blurRad="50800" dist="38100" dir="2700000" algn="tl" rotWithShape="0">
                    <a:srgbClr val="000000">
                      <a:alpha val="48000"/>
                    </a:srgbClr>
                  </a:outerShdw>
                </a:effectLst>
              </a:rPr>
              <a:t> Since two methods showing 2 clusters so we chose 2.</a:t>
            </a:r>
          </a:p>
        </p:txBody>
      </p:sp>
      <p:pic>
        <p:nvPicPr>
          <p:cNvPr id="5" name="Content Placeholder 4">
            <a:extLst>
              <a:ext uri="{FF2B5EF4-FFF2-40B4-BE49-F238E27FC236}">
                <a16:creationId xmlns:a16="http://schemas.microsoft.com/office/drawing/2014/main" id="{69457277-1646-4EFA-B071-CF01CDC7D32D}"/>
              </a:ext>
            </a:extLst>
          </p:cNvPr>
          <p:cNvPicPr>
            <a:picLocks noGrp="1" noChangeAspect="1"/>
          </p:cNvPicPr>
          <p:nvPr>
            <p:ph idx="1"/>
          </p:nvPr>
        </p:nvPicPr>
        <p:blipFill>
          <a:blip r:embed="rId2"/>
          <a:stretch>
            <a:fillRect/>
          </a:stretch>
        </p:blipFill>
        <p:spPr>
          <a:xfrm>
            <a:off x="1219249" y="3506134"/>
            <a:ext cx="2918074" cy="2531429"/>
          </a:xfrm>
          <a:prstGeom prst="rect">
            <a:avLst/>
          </a:prstGeom>
        </p:spPr>
      </p:pic>
      <p:pic>
        <p:nvPicPr>
          <p:cNvPr id="7" name="Picture 6">
            <a:extLst>
              <a:ext uri="{FF2B5EF4-FFF2-40B4-BE49-F238E27FC236}">
                <a16:creationId xmlns:a16="http://schemas.microsoft.com/office/drawing/2014/main" id="{9EE56840-4057-4C46-A922-263331621CE1}"/>
              </a:ext>
            </a:extLst>
          </p:cNvPr>
          <p:cNvPicPr>
            <a:picLocks noChangeAspect="1"/>
          </p:cNvPicPr>
          <p:nvPr/>
        </p:nvPicPr>
        <p:blipFill>
          <a:blip r:embed="rId3"/>
          <a:stretch>
            <a:fillRect/>
          </a:stretch>
        </p:blipFill>
        <p:spPr>
          <a:xfrm>
            <a:off x="4707133" y="3506144"/>
            <a:ext cx="2909801" cy="2531527"/>
          </a:xfrm>
          <a:prstGeom prst="rect">
            <a:avLst/>
          </a:prstGeom>
        </p:spPr>
      </p:pic>
      <p:pic>
        <p:nvPicPr>
          <p:cNvPr id="36" name="Picture 35" descr="download.png">
            <a:extLst>
              <a:ext uri="{FF2B5EF4-FFF2-40B4-BE49-F238E27FC236}">
                <a16:creationId xmlns:a16="http://schemas.microsoft.com/office/drawing/2014/main" id="{F9D46496-A316-4058-93D1-192F449C6008}"/>
              </a:ext>
            </a:extLst>
          </p:cNvPr>
          <p:cNvPicPr>
            <a:picLocks noChangeAspect="1"/>
          </p:cNvPicPr>
          <p:nvPr/>
        </p:nvPicPr>
        <p:blipFill>
          <a:blip r:embed="rId4"/>
          <a:stretch>
            <a:fillRect/>
          </a:stretch>
        </p:blipFill>
        <p:spPr>
          <a:xfrm>
            <a:off x="8064774" y="3642556"/>
            <a:ext cx="3162018" cy="2258584"/>
          </a:xfrm>
          <a:prstGeom prst="rect">
            <a:avLst/>
          </a:prstGeom>
        </p:spPr>
      </p:pic>
    </p:spTree>
    <p:extLst>
      <p:ext uri="{BB962C8B-B14F-4D97-AF65-F5344CB8AC3E}">
        <p14:creationId xmlns:p14="http://schemas.microsoft.com/office/powerpoint/2010/main" val="449683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2C96-5163-428B-A29A-210273A72924}"/>
              </a:ext>
            </a:extLst>
          </p:cNvPr>
          <p:cNvSpPr>
            <a:spLocks noGrp="1"/>
          </p:cNvSpPr>
          <p:nvPr>
            <p:ph type="title"/>
          </p:nvPr>
        </p:nvSpPr>
        <p:spPr>
          <a:xfrm>
            <a:off x="1047587" y="261728"/>
            <a:ext cx="3177847" cy="1674180"/>
          </a:xfrm>
        </p:spPr>
        <p:txBody>
          <a:bodyPr>
            <a:normAutofit/>
          </a:bodyPr>
          <a:lstStyle/>
          <a:p>
            <a:r>
              <a:rPr lang="en-GB" sz="3400" dirty="0"/>
              <a:t>Interpretation of the results</a:t>
            </a:r>
          </a:p>
        </p:txBody>
      </p:sp>
      <p:sp>
        <p:nvSpPr>
          <p:cNvPr id="8" name="Content Placeholder 7">
            <a:extLst>
              <a:ext uri="{FF2B5EF4-FFF2-40B4-BE49-F238E27FC236}">
                <a16:creationId xmlns:a16="http://schemas.microsoft.com/office/drawing/2014/main" id="{DA5F77DF-BCF3-4123-81A9-B0FBBEBE7C55}"/>
              </a:ext>
            </a:extLst>
          </p:cNvPr>
          <p:cNvSpPr>
            <a:spLocks noGrp="1"/>
          </p:cNvSpPr>
          <p:nvPr>
            <p:ph idx="1"/>
          </p:nvPr>
        </p:nvSpPr>
        <p:spPr>
          <a:xfrm>
            <a:off x="858064" y="2639380"/>
            <a:ext cx="3205049" cy="3229714"/>
          </a:xfrm>
        </p:spPr>
        <p:txBody>
          <a:bodyPr>
            <a:normAutofit/>
          </a:bodyPr>
          <a:lstStyle/>
          <a:p>
            <a:r>
              <a:rPr lang="en-GB" dirty="0"/>
              <a:t>Our analysis show that more than 63% of information about the multivariate data is captured by this plot of component 1 and 2.</a:t>
            </a:r>
            <a:endParaRPr lang="en-US" dirty="0"/>
          </a:p>
          <a:p>
            <a:endParaRPr lang="en-US" dirty="0"/>
          </a:p>
        </p:txBody>
      </p:sp>
      <p:sp>
        <p:nvSpPr>
          <p:cNvPr id="2050" name="AutoShape 2" descr="http://127.0.0.1:26624/graphics/39ad9a9b-cdb3-4697-a737-84c12e9b27b9.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http://127.0.0.1:26624/graphics/39ad9a9b-cdb3-4697-a737-84c12e9b27b9.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39ad9a9b-cdb3-4697-a737-84c12e9b27b9.png"/>
          <p:cNvPicPr>
            <a:picLocks noChangeAspect="1"/>
          </p:cNvPicPr>
          <p:nvPr/>
        </p:nvPicPr>
        <p:blipFill>
          <a:blip r:embed="rId2"/>
          <a:stretch>
            <a:fillRect/>
          </a:stretch>
        </p:blipFill>
        <p:spPr>
          <a:xfrm>
            <a:off x="5042647" y="902674"/>
            <a:ext cx="6387353" cy="4408914"/>
          </a:xfrm>
          <a:prstGeom prst="rect">
            <a:avLst/>
          </a:prstGeom>
        </p:spPr>
      </p:pic>
    </p:spTree>
    <p:extLst>
      <p:ext uri="{BB962C8B-B14F-4D97-AF65-F5344CB8AC3E}">
        <p14:creationId xmlns:p14="http://schemas.microsoft.com/office/powerpoint/2010/main" val="335892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3795" y="609600"/>
            <a:ext cx="10353761"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dirty="0">
                <a:effectLst>
                  <a:outerShdw blurRad="50800" dist="63500" dir="2700000" algn="tl" rotWithShape="0">
                    <a:srgbClr val="000000">
                      <a:alpha val="48000"/>
                    </a:srgbClr>
                  </a:outerShdw>
                </a:effectLst>
                <a:latin typeface="+mj-lt"/>
                <a:ea typeface="+mj-ea"/>
                <a:cs typeface="+mj-cs"/>
              </a:rPr>
              <a:t>Conclusion </a:t>
            </a:r>
          </a:p>
        </p:txBody>
      </p:sp>
      <p:graphicFrame>
        <p:nvGraphicFramePr>
          <p:cNvPr id="14" name="TextBox 1">
            <a:extLst>
              <a:ext uri="{FF2B5EF4-FFF2-40B4-BE49-F238E27FC236}">
                <a16:creationId xmlns:a16="http://schemas.microsoft.com/office/drawing/2014/main" id="{50AEF3D3-18D5-4C9B-B764-F3768AD1FAF2}"/>
              </a:ext>
            </a:extLst>
          </p:cNvPr>
          <p:cNvGraphicFramePr/>
          <p:nvPr/>
        </p:nvGraphicFramePr>
        <p:xfrm>
          <a:off x="914400" y="1790700"/>
          <a:ext cx="10353675" cy="4432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54393" y="179772"/>
            <a:ext cx="4075789" cy="947928"/>
          </a:xfrm>
        </p:spPr>
        <p:txBody>
          <a:bodyPr anchor="b">
            <a:normAutofit/>
          </a:bodyPr>
          <a:lstStyle/>
          <a:p>
            <a:r>
              <a:rPr lang="en-US" sz="4400" dirty="0">
                <a:solidFill>
                  <a:schemeClr val="tx1"/>
                </a:solidFill>
              </a:rPr>
              <a:t>CNN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endParaRPr lang="en-US" sz="1600" dirty="0"/>
          </a:p>
          <a:p>
            <a:pPr>
              <a:lnSpc>
                <a:spcPct val="100000"/>
              </a:lnSpc>
            </a:pPr>
            <a:endParaRPr lang="en-US" sz="1600" dirty="0"/>
          </a:p>
        </p:txBody>
      </p:sp>
    </p:spTree>
    <p:extLst>
      <p:ext uri="{BB962C8B-B14F-4D97-AF65-F5344CB8AC3E}">
        <p14:creationId xmlns:p14="http://schemas.microsoft.com/office/powerpoint/2010/main" val="136589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2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idx="4294967295"/>
          </p:nvPr>
        </p:nvSpPr>
        <p:spPr>
          <a:xfrm>
            <a:off x="492369" y="605896"/>
            <a:ext cx="3642309" cy="5646208"/>
          </a:xfrm>
        </p:spPr>
        <p:txBody>
          <a:bodyPr vert="horz" lIns="91440" tIns="45720" rIns="91440" bIns="45720" rtlCol="0" anchor="ctr">
            <a:normAutofit/>
          </a:bodyPr>
          <a:lstStyle/>
          <a:p>
            <a:r>
              <a:rPr lang="en-US" sz="4400">
                <a:solidFill>
                  <a:srgbClr val="FFFFFF"/>
                </a:solidFill>
              </a:rPr>
              <a:t>Red Wine Quality Data </a:t>
            </a:r>
          </a:p>
        </p:txBody>
      </p:sp>
      <p:sp>
        <p:nvSpPr>
          <p:cNvPr id="5" name="Content Placeholder 4">
            <a:extLst>
              <a:ext uri="{FF2B5EF4-FFF2-40B4-BE49-F238E27FC236}">
                <a16:creationId xmlns:a16="http://schemas.microsoft.com/office/drawing/2014/main" id="{8394163D-4C79-4B62-96B8-1EF2A9EDCB39}"/>
              </a:ext>
            </a:extLst>
          </p:cNvPr>
          <p:cNvSpPr>
            <a:spLocks noGrp="1"/>
          </p:cNvSpPr>
          <p:nvPr>
            <p:ph idx="4294967295"/>
          </p:nvPr>
        </p:nvSpPr>
        <p:spPr>
          <a:xfrm>
            <a:off x="5236771" y="983192"/>
            <a:ext cx="5923721" cy="5646208"/>
          </a:xfrm>
        </p:spPr>
        <p:txBody>
          <a:bodyPr vert="horz" lIns="0" tIns="45720" rIns="0" bIns="45720" rtlCol="0" anchor="ctr">
            <a:normAutofit/>
          </a:bodyPr>
          <a:lstStyle/>
          <a:p>
            <a:pPr marL="0" indent="0">
              <a:lnSpc>
                <a:spcPct val="90000"/>
              </a:lnSpc>
              <a:buFont typeface="Calibri" panose="020F0502020204030204" pitchFamily="34" charset="0"/>
              <a:buNone/>
            </a:pPr>
            <a:r>
              <a:rPr lang="en-US" sz="1100" b="0" i="0" dirty="0">
                <a:effectLst/>
              </a:rPr>
              <a:t>The aim of the data analysis is to use the supervised method to analyze the red wine dataset.</a:t>
            </a:r>
          </a:p>
          <a:p>
            <a:pPr marL="0" indent="0">
              <a:lnSpc>
                <a:spcPct val="90000"/>
              </a:lnSpc>
              <a:buFont typeface="Calibri" panose="020F0502020204030204" pitchFamily="34" charset="0"/>
              <a:buNone/>
            </a:pPr>
            <a:r>
              <a:rPr lang="en-US" sz="1100" b="0" i="0" dirty="0">
                <a:effectLst/>
              </a:rPr>
              <a:t>Our goal is to characterize the relationship between wine quality and its analytical characteristics.</a:t>
            </a:r>
          </a:p>
          <a:p>
            <a:pPr marL="0" indent="0">
              <a:lnSpc>
                <a:spcPct val="90000"/>
              </a:lnSpc>
              <a:buFont typeface="Calibri" panose="020F0502020204030204" pitchFamily="34" charset="0"/>
              <a:buNone/>
            </a:pPr>
            <a:r>
              <a:rPr lang="en-US" sz="1100" b="0" i="0" dirty="0">
                <a:effectLst/>
              </a:rPr>
              <a:t>The </a:t>
            </a:r>
            <a:r>
              <a:rPr lang="en-US" sz="1100" dirty="0"/>
              <a:t>target variable is the quality </a:t>
            </a:r>
            <a:r>
              <a:rPr lang="en-US" sz="1100" b="0" i="0" dirty="0">
                <a:effectLst/>
              </a:rPr>
              <a:t>determined by expert evaluation. It can be considered as discrete categories so that this problem can be formulated as classification or regression.</a:t>
            </a:r>
            <a:endParaRPr lang="en-US" sz="1100" dirty="0"/>
          </a:p>
          <a:p>
            <a:pPr marL="0" indent="0">
              <a:lnSpc>
                <a:spcPct val="90000"/>
              </a:lnSpc>
              <a:buFont typeface="Calibri" panose="020F0502020204030204" pitchFamily="34" charset="0"/>
              <a:buNone/>
            </a:pPr>
            <a:r>
              <a:rPr lang="en-US" sz="1100" b="0" i="0" dirty="0">
                <a:effectLst/>
              </a:rPr>
              <a:t>We will develop models of wine quality for red wine variant to determine whether quality of red wine is </a:t>
            </a:r>
            <a:r>
              <a:rPr lang="en-US" sz="1100" dirty="0"/>
              <a:t>predominantly affected by its chemical properties.</a:t>
            </a:r>
          </a:p>
          <a:p>
            <a:pPr>
              <a:lnSpc>
                <a:spcPct val="90000"/>
              </a:lnSpc>
            </a:pPr>
            <a:r>
              <a:rPr lang="en-US" sz="1100" dirty="0"/>
              <a:t>The variables or the chemical properties</a:t>
            </a:r>
            <a:r>
              <a:rPr lang="en-US" sz="1100" b="0" i="0" dirty="0">
                <a:effectLst/>
              </a:rPr>
              <a:t> that are used are:</a:t>
            </a:r>
          </a:p>
          <a:p>
            <a:pPr marL="228600" indent="-228600">
              <a:lnSpc>
                <a:spcPct val="90000"/>
              </a:lnSpc>
              <a:buFont typeface="Calibri" panose="020F0502020204030204" pitchFamily="34" charset="0"/>
              <a:buAutoNum type="arabicPeriod"/>
            </a:pPr>
            <a:r>
              <a:rPr lang="en-US" sz="1100" dirty="0"/>
              <a:t>Acidity</a:t>
            </a:r>
          </a:p>
          <a:p>
            <a:pPr marL="228600" indent="-228600">
              <a:lnSpc>
                <a:spcPct val="90000"/>
              </a:lnSpc>
              <a:buFont typeface="Calibri" panose="020F0502020204030204" pitchFamily="34" charset="0"/>
              <a:buAutoNum type="arabicPeriod"/>
            </a:pPr>
            <a:r>
              <a:rPr lang="en-US" sz="1100" dirty="0"/>
              <a:t>Alcohol</a:t>
            </a:r>
          </a:p>
          <a:p>
            <a:pPr marL="228600" indent="-228600">
              <a:lnSpc>
                <a:spcPct val="90000"/>
              </a:lnSpc>
              <a:buFont typeface="Calibri" panose="020F0502020204030204" pitchFamily="34" charset="0"/>
              <a:buAutoNum type="arabicPeriod"/>
            </a:pPr>
            <a:r>
              <a:rPr lang="en-US" sz="1100" dirty="0"/>
              <a:t>Sulphur</a:t>
            </a:r>
          </a:p>
          <a:p>
            <a:pPr marL="228600" indent="-228600">
              <a:lnSpc>
                <a:spcPct val="90000"/>
              </a:lnSpc>
              <a:buFont typeface="Calibri" panose="020F0502020204030204" pitchFamily="34" charset="0"/>
              <a:buAutoNum type="arabicPeriod"/>
            </a:pPr>
            <a:r>
              <a:rPr lang="en-US" sz="1100" dirty="0"/>
              <a:t>Sugar Content</a:t>
            </a:r>
          </a:p>
          <a:p>
            <a:pPr marL="228600" indent="-228600">
              <a:lnSpc>
                <a:spcPct val="90000"/>
              </a:lnSpc>
              <a:buFont typeface="Calibri" panose="020F0502020204030204" pitchFamily="34" charset="0"/>
              <a:buAutoNum type="arabicPeriod"/>
            </a:pPr>
            <a:r>
              <a:rPr lang="en-US" sz="1100" dirty="0"/>
              <a:t>Chlorides</a:t>
            </a:r>
          </a:p>
          <a:p>
            <a:pPr marL="228600" indent="-228600">
              <a:lnSpc>
                <a:spcPct val="90000"/>
              </a:lnSpc>
              <a:buFont typeface="Calibri" panose="020F0502020204030204" pitchFamily="34" charset="0"/>
              <a:buAutoNum type="arabicPeriod"/>
            </a:pPr>
            <a:r>
              <a:rPr lang="en-US" sz="1100" dirty="0"/>
              <a:t>Ph</a:t>
            </a:r>
          </a:p>
          <a:p>
            <a:pPr marL="228600" indent="-228600">
              <a:lnSpc>
                <a:spcPct val="90000"/>
              </a:lnSpc>
              <a:buFont typeface="Calibri" panose="020F0502020204030204" pitchFamily="34" charset="0"/>
              <a:buAutoNum type="arabicPeriod"/>
            </a:pPr>
            <a:r>
              <a:rPr lang="en-US" sz="1100" dirty="0"/>
              <a:t>Density</a:t>
            </a:r>
          </a:p>
          <a:p>
            <a:pPr marL="228600" indent="-228600">
              <a:lnSpc>
                <a:spcPct val="90000"/>
              </a:lnSpc>
              <a:buFont typeface="Calibri" panose="020F0502020204030204" pitchFamily="34" charset="0"/>
              <a:buAutoNum type="arabicPeriod"/>
            </a:pPr>
            <a:r>
              <a:rPr lang="en-US" sz="1100" dirty="0"/>
              <a:t>Quality</a:t>
            </a:r>
          </a:p>
          <a:p>
            <a:pPr marL="228600" indent="-228600">
              <a:lnSpc>
                <a:spcPct val="90000"/>
              </a:lnSpc>
              <a:buFont typeface="Calibri" panose="020F0502020204030204" pitchFamily="34" charset="0"/>
              <a:buAutoNum type="arabicPeriod"/>
            </a:pPr>
            <a:r>
              <a:rPr lang="en-US" sz="1100" dirty="0"/>
              <a:t>Citric Acid</a:t>
            </a:r>
          </a:p>
          <a:p>
            <a:pPr marL="228600" indent="-228600">
              <a:lnSpc>
                <a:spcPct val="90000"/>
              </a:lnSpc>
              <a:buFont typeface="Calibri" panose="020F0502020204030204" pitchFamily="34" charset="0"/>
              <a:buAutoNum type="arabicPeriod"/>
            </a:pPr>
            <a:r>
              <a:rPr lang="en-US" sz="1100" dirty="0"/>
              <a:t>Sulphur Dioxide</a:t>
            </a:r>
          </a:p>
          <a:p>
            <a:pPr marL="228600" indent="-228600">
              <a:lnSpc>
                <a:spcPct val="90000"/>
              </a:lnSpc>
              <a:buFont typeface="Calibri" panose="020F0502020204030204" pitchFamily="34" charset="0"/>
              <a:buAutoNum type="arabicPeriod"/>
            </a:pPr>
            <a:r>
              <a:rPr lang="en-US" sz="1100" dirty="0"/>
              <a:t>Volatile Acidity</a:t>
            </a:r>
          </a:p>
          <a:p>
            <a:pPr marL="0" indent="0">
              <a:lnSpc>
                <a:spcPct val="90000"/>
              </a:lnSpc>
              <a:buFont typeface="Calibri" panose="020F0502020204030204" pitchFamily="34" charset="0"/>
              <a:buNone/>
            </a:pPr>
            <a:endParaRPr lang="en-US" sz="1100" b="0" i="0" dirty="0">
              <a:effectLst/>
            </a:endParaRPr>
          </a:p>
          <a:p>
            <a:pPr marL="0" indent="0">
              <a:lnSpc>
                <a:spcPct val="90000"/>
              </a:lnSpc>
              <a:buFont typeface="Calibri" panose="020F0502020204030204" pitchFamily="34" charset="0"/>
              <a:buNone/>
            </a:pPr>
            <a:endParaRPr lang="en-US" sz="1100" b="0" i="0" dirty="0">
              <a:effectLst/>
            </a:endParaRPr>
          </a:p>
          <a:p>
            <a:pPr>
              <a:lnSpc>
                <a:spcPct val="90000"/>
              </a:lnSpc>
            </a:pPr>
            <a:endParaRPr lang="en-US" sz="1100" dirty="0"/>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idx="4294967295"/>
          </p:nvPr>
        </p:nvSpPr>
        <p:spPr>
          <a:xfrm>
            <a:off x="1097280" y="286603"/>
            <a:ext cx="10058400" cy="1450757"/>
          </a:xfrm>
        </p:spPr>
        <p:txBody>
          <a:bodyPr vert="horz" lIns="91440" tIns="45720" rIns="91440" bIns="45720" rtlCol="0" anchor="ctr">
            <a:normAutofit/>
          </a:bodyPr>
          <a:lstStyle/>
          <a:p>
            <a:r>
              <a:rPr kumimoji="0" lang="en-US" sz="4800" b="0" i="0" u="none" strike="noStrike" cap="none" normalizeH="0" noProof="0">
                <a:ln>
                  <a:noFill/>
                </a:ln>
                <a:solidFill>
                  <a:srgbClr val="FFFFFF"/>
                </a:solidFill>
                <a:effectLst/>
                <a:uLnTx/>
                <a:uFillTx/>
              </a:rPr>
              <a:t>The CIFAR-10 dataset description</a:t>
            </a:r>
            <a:endParaRPr lang="en-US" sz="4800">
              <a:solidFill>
                <a:srgbClr val="FFFFFF"/>
              </a:solidFill>
            </a:endParaRPr>
          </a:p>
        </p:txBody>
      </p:sp>
      <p:sp>
        <p:nvSpPr>
          <p:cNvPr id="5" name="Content Placeholder 4">
            <a:extLst>
              <a:ext uri="{FF2B5EF4-FFF2-40B4-BE49-F238E27FC236}">
                <a16:creationId xmlns:a16="http://schemas.microsoft.com/office/drawing/2014/main" id="{8394163D-4C79-4B62-96B8-1EF2A9EDCB39}"/>
              </a:ext>
            </a:extLst>
          </p:cNvPr>
          <p:cNvSpPr>
            <a:spLocks noGrp="1"/>
          </p:cNvSpPr>
          <p:nvPr>
            <p:ph idx="4294967295"/>
          </p:nvPr>
        </p:nvSpPr>
        <p:spPr>
          <a:xfrm>
            <a:off x="1096963" y="2675694"/>
            <a:ext cx="10058400" cy="3193294"/>
          </a:xfrm>
        </p:spPr>
        <p:txBody>
          <a:bodyPr vert="horz" lIns="0" tIns="45720" rIns="0" bIns="45720" rtlCol="0">
            <a:normAutofit/>
          </a:bodyPr>
          <a:lstStyle/>
          <a:p>
            <a:pPr marL="228600" marR="0" lvl="0" indent="-228600" fontAlgn="auto">
              <a:lnSpc>
                <a:spcPct val="100000"/>
              </a:lnSpc>
              <a:spcBef>
                <a:spcPts val="1000"/>
              </a:spcBef>
              <a:spcAft>
                <a:spcPts val="0"/>
              </a:spcAft>
              <a:buClrTx/>
              <a:buSzTx/>
              <a:buFont typeface="Calibri" panose="020F0502020204030204" pitchFamily="34" charset="0"/>
              <a:buChar char="•"/>
              <a:tabLst/>
              <a:defRPr/>
            </a:pPr>
            <a:r>
              <a:rPr kumimoji="0" lang="en-US" b="0" i="0" u="none" strike="noStrike" cap="none" spc="0" normalizeH="0" baseline="0" noProof="0" dirty="0">
                <a:ln>
                  <a:noFill/>
                </a:ln>
                <a:effectLst/>
                <a:uLnTx/>
                <a:uFillTx/>
              </a:rPr>
              <a:t>The CIFAR-10 dataset consists of 60000 </a:t>
            </a:r>
            <a:r>
              <a:rPr kumimoji="0" lang="en-US" b="0" i="0" u="none" strike="noStrike" cap="none" spc="0" normalizeH="0" baseline="0" noProof="0">
                <a:ln>
                  <a:noFill/>
                </a:ln>
                <a:effectLst/>
                <a:uLnTx/>
                <a:uFillTx/>
              </a:rPr>
              <a:t>32x32 colour </a:t>
            </a:r>
            <a:r>
              <a:rPr kumimoji="0" lang="en-US" b="0" i="0" u="none" strike="noStrike" cap="none" spc="0" normalizeH="0" baseline="0" noProof="0" dirty="0">
                <a:ln>
                  <a:noFill/>
                </a:ln>
                <a:effectLst/>
                <a:uLnTx/>
                <a:uFillTx/>
              </a:rPr>
              <a:t>images in 10 classes, with 6000 images per class. There are 50000 training images and 10000 test images.</a:t>
            </a:r>
          </a:p>
          <a:p>
            <a:pPr marL="228600" marR="0" lvl="0" indent="-228600" fontAlgn="auto">
              <a:lnSpc>
                <a:spcPct val="100000"/>
              </a:lnSpc>
              <a:spcBef>
                <a:spcPts val="1000"/>
              </a:spcBef>
              <a:spcAft>
                <a:spcPts val="0"/>
              </a:spcAft>
              <a:buClrTx/>
              <a:buSzTx/>
              <a:buFont typeface="Calibri" panose="020F0502020204030204" pitchFamily="34" charset="0"/>
              <a:buChar char="•"/>
              <a:tabLst/>
              <a:defRPr/>
            </a:pPr>
            <a:endParaRPr kumimoji="0" lang="en-US" b="0" i="0" u="none" strike="noStrike" cap="none" spc="0" normalizeH="0" baseline="0" noProof="0" dirty="0">
              <a:ln>
                <a:noFill/>
              </a:ln>
              <a:effectLst/>
              <a:uLnTx/>
              <a:uFillTx/>
            </a:endParaRPr>
          </a:p>
          <a:p>
            <a:pPr marL="228600" marR="0" lvl="0" indent="-228600" fontAlgn="auto">
              <a:lnSpc>
                <a:spcPct val="100000"/>
              </a:lnSpc>
              <a:spcBef>
                <a:spcPts val="1000"/>
              </a:spcBef>
              <a:spcAft>
                <a:spcPts val="0"/>
              </a:spcAft>
              <a:buClrTx/>
              <a:buSzTx/>
              <a:buFont typeface="Calibri" panose="020F0502020204030204" pitchFamily="34" charset="0"/>
              <a:buChar char="•"/>
              <a:tabLst/>
              <a:defRPr/>
            </a:pPr>
            <a:r>
              <a:rPr kumimoji="0" lang="en-US" b="0" i="0" u="none" strike="noStrike" cap="none" spc="0" normalizeH="0" baseline="0" noProof="0" dirty="0">
                <a:ln>
                  <a:noFill/>
                </a:ln>
                <a:effectLst/>
                <a:uLnTx/>
                <a:uFillTx/>
              </a:rPr>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a:t>
            </a:r>
          </a:p>
          <a:p>
            <a:pPr marL="0" indent="0">
              <a:lnSpc>
                <a:spcPct val="100000"/>
              </a:lnSpc>
              <a:buFont typeface="Calibri" panose="020F0502020204030204" pitchFamily="34" charset="0"/>
              <a:buNone/>
            </a:pPr>
            <a:endParaRPr lang="en-US" b="0" i="0" dirty="0">
              <a:effectLst/>
            </a:endParaRPr>
          </a:p>
          <a:p>
            <a:pPr marL="0" indent="0">
              <a:lnSpc>
                <a:spcPct val="100000"/>
              </a:lnSpc>
              <a:buFont typeface="Calibri" panose="020F0502020204030204" pitchFamily="34" charset="0"/>
              <a:buNone/>
            </a:pPr>
            <a:endParaRPr lang="en-US" b="0" i="0" dirty="0">
              <a:effectLst/>
            </a:endParaRPr>
          </a:p>
          <a:p>
            <a:pPr>
              <a:lnSpc>
                <a:spcPct val="100000"/>
              </a:lnSpc>
            </a:pPr>
            <a:endParaRPr lang="en-US" dirty="0"/>
          </a:p>
        </p:txBody>
      </p:sp>
      <p:sp>
        <p:nvSpPr>
          <p:cNvPr id="24" name="Rectangle 17">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654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69426B45-4C4F-4D52-8537-76E9A5B89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C8F17-CFA0-4655-B819-33093FD03F9B}"/>
              </a:ext>
            </a:extLst>
          </p:cNvPr>
          <p:cNvSpPr>
            <a:spLocks noGrp="1"/>
          </p:cNvSpPr>
          <p:nvPr>
            <p:ph type="title"/>
          </p:nvPr>
        </p:nvSpPr>
        <p:spPr>
          <a:xfrm>
            <a:off x="1036320" y="286603"/>
            <a:ext cx="10058400" cy="1450757"/>
          </a:xfrm>
        </p:spPr>
        <p:txBody>
          <a:bodyPr>
            <a:normAutofit/>
          </a:bodyPr>
          <a:lstStyle/>
          <a:p>
            <a:r>
              <a:rPr lang="en-GB"/>
              <a:t>Some important characteristics of the CIFAR-10 dataset</a:t>
            </a:r>
          </a:p>
        </p:txBody>
      </p:sp>
      <p:cxnSp>
        <p:nvCxnSpPr>
          <p:cNvPr id="35" name="Straight Connector 29">
            <a:extLst>
              <a:ext uri="{FF2B5EF4-FFF2-40B4-BE49-F238E27FC236}">
                <a16:creationId xmlns:a16="http://schemas.microsoft.com/office/drawing/2014/main" id="{CF117E1C-E964-4433-B1A8-BB2301D0F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with low confidence">
            <a:extLst>
              <a:ext uri="{FF2B5EF4-FFF2-40B4-BE49-F238E27FC236}">
                <a16:creationId xmlns:a16="http://schemas.microsoft.com/office/drawing/2014/main" id="{D0999F43-28E1-4D0C-9748-0601F230A9D8}"/>
              </a:ext>
            </a:extLst>
          </p:cNvPr>
          <p:cNvPicPr>
            <a:picLocks noChangeAspect="1"/>
          </p:cNvPicPr>
          <p:nvPr/>
        </p:nvPicPr>
        <p:blipFill rotWithShape="1">
          <a:blip r:embed="rId2"/>
          <a:srcRect l="16731" r="18704" b="-1"/>
          <a:stretch/>
        </p:blipFill>
        <p:spPr>
          <a:xfrm>
            <a:off x="1161535" y="2108200"/>
            <a:ext cx="3495807" cy="3600613"/>
          </a:xfrm>
          <a:prstGeom prst="rect">
            <a:avLst/>
          </a:prstGeom>
        </p:spPr>
      </p:pic>
      <p:sp>
        <p:nvSpPr>
          <p:cNvPr id="36" name="Rectangle 31">
            <a:extLst>
              <a:ext uri="{FF2B5EF4-FFF2-40B4-BE49-F238E27FC236}">
                <a16:creationId xmlns:a16="http://schemas.microsoft.com/office/drawing/2014/main" id="{67E6FB20-7663-466F-A928-9371C34F9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8A45F8F-396D-42AA-8281-A88BA32A0D5C}"/>
              </a:ext>
            </a:extLst>
          </p:cNvPr>
          <p:cNvGraphicFramePr>
            <a:graphicFrameLocks noGrp="1"/>
          </p:cNvGraphicFramePr>
          <p:nvPr>
            <p:ph idx="1"/>
            <p:extLst>
              <p:ext uri="{D42A27DB-BD31-4B8C-83A1-F6EECF244321}">
                <p14:modId xmlns:p14="http://schemas.microsoft.com/office/powerpoint/2010/main" val="1825193687"/>
              </p:ext>
            </p:extLst>
          </p:nvPr>
        </p:nvGraphicFramePr>
        <p:xfrm>
          <a:off x="5248657" y="2108201"/>
          <a:ext cx="5846063"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858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B633B-7BAD-48F4-A205-BB47E0B2FE1D}"/>
              </a:ext>
            </a:extLst>
          </p:cNvPr>
          <p:cNvSpPr>
            <a:spLocks noGrp="1"/>
          </p:cNvSpPr>
          <p:nvPr>
            <p:ph type="title"/>
          </p:nvPr>
        </p:nvSpPr>
        <p:spPr>
          <a:xfrm>
            <a:off x="643468" y="643467"/>
            <a:ext cx="3073550" cy="5126203"/>
          </a:xfrm>
        </p:spPr>
        <p:txBody>
          <a:bodyPr anchor="ctr">
            <a:normAutofit/>
          </a:bodyPr>
          <a:lstStyle/>
          <a:p>
            <a:pPr algn="r"/>
            <a:r>
              <a:rPr lang="en-GB"/>
              <a:t>Phases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1621B-364B-41E1-B60D-C5175E375BFF}"/>
              </a:ext>
            </a:extLst>
          </p:cNvPr>
          <p:cNvSpPr>
            <a:spLocks noGrp="1"/>
          </p:cNvSpPr>
          <p:nvPr>
            <p:ph idx="1"/>
          </p:nvPr>
        </p:nvSpPr>
        <p:spPr>
          <a:xfrm>
            <a:off x="4363786" y="621697"/>
            <a:ext cx="6791894" cy="5147973"/>
          </a:xfrm>
        </p:spPr>
        <p:txBody>
          <a:bodyPr anchor="ctr">
            <a:normAutofit/>
          </a:bodyPr>
          <a:lstStyle/>
          <a:p>
            <a:r>
              <a:rPr lang="en-GB" b="1"/>
              <a:t>1) Pre-process Data phase:</a:t>
            </a:r>
          </a:p>
          <a:p>
            <a:r>
              <a:rPr lang="en-GB"/>
              <a:t>Getting the data</a:t>
            </a:r>
          </a:p>
          <a:p>
            <a:r>
              <a:rPr lang="en-GB"/>
              <a:t>Pre-processing functions </a:t>
            </a:r>
          </a:p>
          <a:p>
            <a:r>
              <a:rPr lang="en-GB" b="1"/>
              <a:t>2) CNN phase</a:t>
            </a:r>
            <a:r>
              <a:rPr lang="en-GB"/>
              <a:t>:</a:t>
            </a:r>
          </a:p>
          <a:p>
            <a:r>
              <a:rPr lang="en-GB"/>
              <a:t>Building the network</a:t>
            </a:r>
          </a:p>
          <a:p>
            <a:r>
              <a:rPr lang="en-GB"/>
              <a:t>Training the network</a:t>
            </a:r>
          </a:p>
          <a:p>
            <a:r>
              <a:rPr lang="en-GB"/>
              <a:t>Model Testing </a:t>
            </a: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0775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BE565-CF8C-41D6-A123-C5548490F560}"/>
              </a:ext>
            </a:extLst>
          </p:cNvPr>
          <p:cNvSpPr>
            <a:spLocks noGrp="1"/>
          </p:cNvSpPr>
          <p:nvPr>
            <p:ph type="title"/>
          </p:nvPr>
        </p:nvSpPr>
        <p:spPr>
          <a:xfrm>
            <a:off x="1097280" y="286603"/>
            <a:ext cx="10058400" cy="1450757"/>
          </a:xfrm>
        </p:spPr>
        <p:txBody>
          <a:bodyPr>
            <a:normAutofit/>
          </a:bodyPr>
          <a:lstStyle/>
          <a:p>
            <a:r>
              <a:rPr lang="en-GB"/>
              <a:t>Pre-process functions</a:t>
            </a:r>
            <a:endParaRPr lang="en-GB" dirty="0"/>
          </a:p>
        </p:txBody>
      </p:sp>
      <p:cxnSp>
        <p:nvCxnSpPr>
          <p:cNvPr id="31"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19B0039A-57CA-4984-8E47-820D22C469C8}"/>
              </a:ext>
            </a:extLst>
          </p:cNvPr>
          <p:cNvSpPr>
            <a:spLocks noGrp="1"/>
          </p:cNvSpPr>
          <p:nvPr>
            <p:ph idx="1"/>
          </p:nvPr>
        </p:nvSpPr>
        <p:spPr>
          <a:xfrm>
            <a:off x="1097280" y="2108201"/>
            <a:ext cx="5575367" cy="3760891"/>
          </a:xfrm>
        </p:spPr>
        <p:txBody>
          <a:bodyPr>
            <a:normAutofit/>
          </a:bodyPr>
          <a:lstStyle/>
          <a:p>
            <a:pPr>
              <a:lnSpc>
                <a:spcPct val="100000"/>
              </a:lnSpc>
            </a:pPr>
            <a:r>
              <a:rPr lang="en-GB" b="1" dirty="0"/>
              <a:t>Normalization:</a:t>
            </a:r>
            <a:endParaRPr lang="en-GB" b="1"/>
          </a:p>
          <a:p>
            <a:pPr marL="0" indent="0">
              <a:lnSpc>
                <a:spcPct val="100000"/>
              </a:lnSpc>
              <a:buNone/>
            </a:pPr>
            <a:r>
              <a:rPr lang="en-GB" dirty="0"/>
              <a:t>Transforming image X into a NumPy array</a:t>
            </a:r>
            <a:endParaRPr lang="en-GB"/>
          </a:p>
          <a:p>
            <a:pPr>
              <a:lnSpc>
                <a:spcPct val="100000"/>
              </a:lnSpc>
            </a:pPr>
            <a:r>
              <a:rPr lang="en-GB" b="1" dirty="0"/>
              <a:t>One Hot Encoded:</a:t>
            </a:r>
            <a:endParaRPr lang="en-GB" b="1"/>
          </a:p>
          <a:p>
            <a:pPr marL="0" indent="0">
              <a:lnSpc>
                <a:spcPct val="100000"/>
              </a:lnSpc>
              <a:buNone/>
            </a:pPr>
            <a:r>
              <a:rPr lang="en-GB" dirty="0"/>
              <a:t>Labelling the images into 0 or 1, by indexing the classes,  giving 1 to the class and 0 to the rest of the classes.</a:t>
            </a:r>
            <a:endParaRPr lang="en-GB"/>
          </a:p>
          <a:p>
            <a:pPr>
              <a:lnSpc>
                <a:spcPct val="100000"/>
              </a:lnSpc>
            </a:pPr>
            <a:r>
              <a:rPr lang="en-GB" b="1" dirty="0"/>
              <a:t>Randomize the data:</a:t>
            </a:r>
            <a:endParaRPr lang="en-GB" b="1"/>
          </a:p>
          <a:p>
            <a:pPr>
              <a:lnSpc>
                <a:spcPct val="100000"/>
              </a:lnSpc>
            </a:pPr>
            <a:r>
              <a:rPr lang="en-GB" dirty="0"/>
              <a:t>Making sure that the data is as random as possible, to insure maximum randomization</a:t>
            </a:r>
            <a:endParaRPr lang="en-GB"/>
          </a:p>
          <a:p>
            <a:pPr>
              <a:lnSpc>
                <a:spcPct val="100000"/>
              </a:lnSpc>
            </a:pPr>
            <a:endParaRPr lang="en-GB"/>
          </a:p>
        </p:txBody>
      </p:sp>
      <p:pic>
        <p:nvPicPr>
          <p:cNvPr id="5" name="Picture 4">
            <a:extLst>
              <a:ext uri="{FF2B5EF4-FFF2-40B4-BE49-F238E27FC236}">
                <a16:creationId xmlns:a16="http://schemas.microsoft.com/office/drawing/2014/main" id="{09025567-4BA1-48EA-9D2B-B022B21FA76A}"/>
              </a:ext>
            </a:extLst>
          </p:cNvPr>
          <p:cNvPicPr>
            <a:picLocks noChangeAspect="1"/>
          </p:cNvPicPr>
          <p:nvPr/>
        </p:nvPicPr>
        <p:blipFill rotWithShape="1">
          <a:blip r:embed="rId2"/>
          <a:srcRect l="23213" r="9656" b="-3"/>
          <a:stretch/>
        </p:blipFill>
        <p:spPr>
          <a:xfrm>
            <a:off x="7534656" y="2108200"/>
            <a:ext cx="3621024" cy="3600613"/>
          </a:xfrm>
          <a:prstGeom prst="rect">
            <a:avLst/>
          </a:prstGeom>
        </p:spPr>
      </p:pic>
      <p:sp>
        <p:nvSpPr>
          <p:cNvPr id="33" name="Rectangle 32">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4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42972-2AD6-49B9-8EAD-56D5C59B7AF2}"/>
              </a:ext>
            </a:extLst>
          </p:cNvPr>
          <p:cNvSpPr>
            <a:spLocks noGrp="1"/>
          </p:cNvSpPr>
          <p:nvPr>
            <p:ph type="title"/>
          </p:nvPr>
        </p:nvSpPr>
        <p:spPr>
          <a:xfrm>
            <a:off x="643468" y="643467"/>
            <a:ext cx="3073550" cy="5126203"/>
          </a:xfrm>
        </p:spPr>
        <p:txBody>
          <a:bodyPr anchor="ctr">
            <a:normAutofit/>
          </a:bodyPr>
          <a:lstStyle/>
          <a:p>
            <a:pPr algn="r"/>
            <a:r>
              <a:rPr lang="en-GB"/>
              <a:t>Why CNN?</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FE2D09-D2D6-4B70-AE83-7B72AAB975C4}"/>
              </a:ext>
            </a:extLst>
          </p:cNvPr>
          <p:cNvSpPr>
            <a:spLocks noGrp="1"/>
          </p:cNvSpPr>
          <p:nvPr>
            <p:ph idx="1"/>
          </p:nvPr>
        </p:nvSpPr>
        <p:spPr>
          <a:xfrm>
            <a:off x="4363786" y="621697"/>
            <a:ext cx="6791894" cy="5147973"/>
          </a:xfrm>
        </p:spPr>
        <p:txBody>
          <a:bodyPr anchor="ctr">
            <a:normAutofit/>
          </a:bodyPr>
          <a:lstStyle/>
          <a:p>
            <a:r>
              <a:rPr lang="en-GB"/>
              <a:t>A Convolutional Neural Network is a powerful neural network that uses filters to extract features from images. It also does so in such a way that position information of pixels is retained.</a:t>
            </a:r>
          </a:p>
          <a:p>
            <a:r>
              <a:rPr lang="en-GB"/>
              <a:t>Neural networks have led to huge breakthroughs in machine learning and are the fundamental reason behind the deep learning boom. Neural networks like CNNs have proved particularly successful in working with image data and ever since being used in ImageNet competition in 2012, they have been the frontrunners in research and industry while dealing with images.</a:t>
            </a:r>
          </a:p>
          <a:p>
            <a:endParaRPr lang="en-GB"/>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4554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DB538-FE75-4EBE-A410-0EAC5BA2DE82}"/>
              </a:ext>
            </a:extLst>
          </p:cNvPr>
          <p:cNvSpPr>
            <a:spLocks noGrp="1"/>
          </p:cNvSpPr>
          <p:nvPr>
            <p:ph type="title"/>
          </p:nvPr>
        </p:nvSpPr>
        <p:spPr>
          <a:xfrm>
            <a:off x="643467" y="634946"/>
            <a:ext cx="3689094" cy="5055904"/>
          </a:xfrm>
        </p:spPr>
        <p:txBody>
          <a:bodyPr anchor="ctr">
            <a:normAutofit/>
          </a:bodyPr>
          <a:lstStyle/>
          <a:p>
            <a:pPr algn="r"/>
            <a:r>
              <a:rPr lang="en-GB"/>
              <a:t>CNN Building Blocks</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5C7356A-3778-4FAF-9427-37D1985939C6}"/>
              </a:ext>
            </a:extLst>
          </p:cNvPr>
          <p:cNvGraphicFramePr>
            <a:graphicFrameLocks noGrp="1"/>
          </p:cNvGraphicFramePr>
          <p:nvPr>
            <p:ph idx="1"/>
            <p:extLst>
              <p:ext uri="{D42A27DB-BD31-4B8C-83A1-F6EECF244321}">
                <p14:modId xmlns:p14="http://schemas.microsoft.com/office/powerpoint/2010/main" val="3133873222"/>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901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80120-8704-46F2-BE16-A801993AD0FF}"/>
              </a:ext>
            </a:extLst>
          </p:cNvPr>
          <p:cNvSpPr>
            <a:spLocks noGrp="1"/>
          </p:cNvSpPr>
          <p:nvPr>
            <p:ph type="title"/>
          </p:nvPr>
        </p:nvSpPr>
        <p:spPr>
          <a:xfrm>
            <a:off x="1097280" y="286603"/>
            <a:ext cx="6437363" cy="1450757"/>
          </a:xfrm>
        </p:spPr>
        <p:txBody>
          <a:bodyPr>
            <a:normAutofit/>
          </a:bodyPr>
          <a:lstStyle/>
          <a:p>
            <a:r>
              <a:rPr lang="en-GB" sz="4300"/>
              <a:t>Training the neural net and Testing the Model</a:t>
            </a:r>
          </a:p>
        </p:txBody>
      </p:sp>
      <p:cxnSp>
        <p:nvCxnSpPr>
          <p:cNvPr id="39" name="Straight Connector 38">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927723-4F17-4DC9-BC90-69609FF6D1E9}"/>
              </a:ext>
            </a:extLst>
          </p:cNvPr>
          <p:cNvSpPr>
            <a:spLocks noGrp="1"/>
          </p:cNvSpPr>
          <p:nvPr>
            <p:ph idx="1"/>
          </p:nvPr>
        </p:nvSpPr>
        <p:spPr>
          <a:xfrm>
            <a:off x="1097281" y="2108201"/>
            <a:ext cx="6388242" cy="3760891"/>
          </a:xfrm>
        </p:spPr>
        <p:txBody>
          <a:bodyPr>
            <a:normAutofit/>
          </a:bodyPr>
          <a:lstStyle/>
          <a:p>
            <a:r>
              <a:rPr lang="en-GB" dirty="0"/>
              <a:t>Single Optimization</a:t>
            </a:r>
          </a:p>
          <a:p>
            <a:r>
              <a:rPr lang="en-GB" dirty="0"/>
              <a:t>Hyperparameters</a:t>
            </a:r>
          </a:p>
          <a:p>
            <a:r>
              <a:rPr lang="en-GB" dirty="0"/>
              <a:t>Training on a single CIFAR-10 Batch</a:t>
            </a:r>
          </a:p>
          <a:p>
            <a:r>
              <a:rPr lang="en-GB" dirty="0"/>
              <a:t>Fully Trained Model</a:t>
            </a:r>
          </a:p>
          <a:p>
            <a:r>
              <a:rPr lang="en-GB"/>
              <a:t>Accuracy: 84.4%</a:t>
            </a:r>
          </a:p>
          <a:p>
            <a:r>
              <a:rPr lang="en-GB" dirty="0"/>
              <a:t>SoftMax Predictions</a:t>
            </a:r>
          </a:p>
          <a:p>
            <a:endParaRPr lang="en-GB" dirty="0"/>
          </a:p>
        </p:txBody>
      </p:sp>
      <p:pic>
        <p:nvPicPr>
          <p:cNvPr id="34" name="Graphic 33" descr="Robot">
            <a:extLst>
              <a:ext uri="{FF2B5EF4-FFF2-40B4-BE49-F238E27FC236}">
                <a16:creationId xmlns:a16="http://schemas.microsoft.com/office/drawing/2014/main" id="{5F480A8F-C76C-4E20-B11B-502C8ECF2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3" y="1492450"/>
            <a:ext cx="3412514" cy="3412514"/>
          </a:xfrm>
          <a:prstGeom prst="rect">
            <a:avLst/>
          </a:prstGeom>
        </p:spPr>
      </p:pic>
      <p:sp>
        <p:nvSpPr>
          <p:cNvPr id="41" name="Rectangle 40">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38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623BE-210C-41AE-B0C8-60462EB00B12}"/>
              </a:ext>
            </a:extLst>
          </p:cNvPr>
          <p:cNvSpPr>
            <a:spLocks noGrp="1"/>
          </p:cNvSpPr>
          <p:nvPr>
            <p:ph type="title"/>
          </p:nvPr>
        </p:nvSpPr>
        <p:spPr>
          <a:xfrm>
            <a:off x="878911" y="643468"/>
            <a:ext cx="3177847" cy="1674180"/>
          </a:xfrm>
        </p:spPr>
        <p:txBody>
          <a:bodyPr>
            <a:normAutofit/>
          </a:bodyPr>
          <a:lstStyle/>
          <a:p>
            <a:r>
              <a:rPr lang="en-GB" sz="2800" dirty="0"/>
              <a:t>Training and validation accuracy across epochs</a:t>
            </a:r>
          </a:p>
        </p:txBody>
      </p:sp>
      <p:cxnSp>
        <p:nvCxnSpPr>
          <p:cNvPr id="15" name="Straight Connector 1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F7C1FD-8834-4D8A-B8EE-0A5A2B47862D}"/>
              </a:ext>
            </a:extLst>
          </p:cNvPr>
          <p:cNvSpPr>
            <a:spLocks noGrp="1"/>
          </p:cNvSpPr>
          <p:nvPr>
            <p:ph idx="1"/>
          </p:nvPr>
        </p:nvSpPr>
        <p:spPr>
          <a:xfrm>
            <a:off x="858064" y="2639380"/>
            <a:ext cx="3205049" cy="3229714"/>
          </a:xfrm>
        </p:spPr>
        <p:txBody>
          <a:bodyPr>
            <a:normAutofit/>
          </a:bodyPr>
          <a:lstStyle/>
          <a:p>
            <a:r>
              <a:rPr lang="en-US" b="1" i="0" dirty="0">
                <a:solidFill>
                  <a:srgbClr val="333333"/>
                </a:solidFill>
                <a:effectLst/>
                <a:latin typeface="roboto" panose="02000000000000000000" pitchFamily="2" charset="0"/>
              </a:rPr>
              <a:t>our max validation accuracy by using a simple neural network model was around </a:t>
            </a:r>
            <a:r>
              <a:rPr lang="en-US" b="1" dirty="0">
                <a:solidFill>
                  <a:srgbClr val="333333"/>
                </a:solidFill>
                <a:latin typeface="roboto" panose="02000000000000000000" pitchFamily="2" charset="0"/>
              </a:rPr>
              <a:t>84</a:t>
            </a:r>
            <a:r>
              <a:rPr lang="en-US" b="1" i="0" dirty="0">
                <a:solidFill>
                  <a:srgbClr val="333333"/>
                </a:solidFill>
                <a:effectLst/>
                <a:latin typeface="roboto" panose="02000000000000000000" pitchFamily="2" charset="0"/>
              </a:rPr>
              <a:t>.4%</a:t>
            </a:r>
            <a:endParaRPr lang="en-US" dirty="0"/>
          </a:p>
        </p:txBody>
      </p:sp>
      <p:sp>
        <p:nvSpPr>
          <p:cNvPr id="17" name="Rectangle 1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BE23AA08-3024-4FA4-B8DA-85F30640A332}"/>
              </a:ext>
            </a:extLst>
          </p:cNvPr>
          <p:cNvPicPr>
            <a:picLocks noChangeAspect="1"/>
          </p:cNvPicPr>
          <p:nvPr/>
        </p:nvPicPr>
        <p:blipFill>
          <a:blip r:embed="rId2"/>
          <a:stretch>
            <a:fillRect/>
          </a:stretch>
        </p:blipFill>
        <p:spPr>
          <a:xfrm>
            <a:off x="4261619" y="1211015"/>
            <a:ext cx="7747249" cy="2699598"/>
          </a:xfrm>
          <a:prstGeom prst="rect">
            <a:avLst/>
          </a:prstGeom>
        </p:spPr>
      </p:pic>
    </p:spTree>
    <p:extLst>
      <p:ext uri="{BB962C8B-B14F-4D97-AF65-F5344CB8AC3E}">
        <p14:creationId xmlns:p14="http://schemas.microsoft.com/office/powerpoint/2010/main" val="80935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extBox 13">
            <a:extLst>
              <a:ext uri="{FF2B5EF4-FFF2-40B4-BE49-F238E27FC236}">
                <a16:creationId xmlns:a16="http://schemas.microsoft.com/office/drawing/2014/main" id="{031ECC21-DE1A-4853-86D8-7BD58B729BF0}"/>
              </a:ext>
            </a:extLst>
          </p:cNvPr>
          <p:cNvSpPr txBox="1"/>
          <p:nvPr/>
        </p:nvSpPr>
        <p:spPr>
          <a:xfrm>
            <a:off x="1669002" y="555599"/>
            <a:ext cx="6700421" cy="830997"/>
          </a:xfrm>
          <a:prstGeom prst="rect">
            <a:avLst/>
          </a:prstGeom>
          <a:noFill/>
        </p:spPr>
        <p:txBody>
          <a:bodyPr wrap="square">
            <a:spAutoFit/>
          </a:bodyPr>
          <a:lstStyle/>
          <a:p>
            <a:r>
              <a:rPr lang="it-IT" sz="4800" dirty="0"/>
              <a:t>CONCLUSION FOR CNN</a:t>
            </a:r>
          </a:p>
        </p:txBody>
      </p:sp>
      <p:graphicFrame>
        <p:nvGraphicFramePr>
          <p:cNvPr id="24" name="Content Placeholder 14">
            <a:extLst>
              <a:ext uri="{FF2B5EF4-FFF2-40B4-BE49-F238E27FC236}">
                <a16:creationId xmlns:a16="http://schemas.microsoft.com/office/drawing/2014/main" id="{99D7FDCE-5B77-4640-B369-E86B414DE5EF}"/>
              </a:ext>
            </a:extLst>
          </p:cNvPr>
          <p:cNvGraphicFramePr>
            <a:graphicFrameLocks noGrp="1"/>
          </p:cNvGraphicFramePr>
          <p:nvPr>
            <p:ph idx="1"/>
            <p:extLst>
              <p:ext uri="{D42A27DB-BD31-4B8C-83A1-F6EECF244321}">
                <p14:modId xmlns:p14="http://schemas.microsoft.com/office/powerpoint/2010/main" val="1624404707"/>
              </p:ext>
            </p:extLst>
          </p:nvPr>
        </p:nvGraphicFramePr>
        <p:xfrm>
          <a:off x="648928" y="1506757"/>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113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window&#10;&#10;Description automatically generated">
            <a:extLst>
              <a:ext uri="{FF2B5EF4-FFF2-40B4-BE49-F238E27FC236}">
                <a16:creationId xmlns:a16="http://schemas.microsoft.com/office/drawing/2014/main" id="{DE1BDDDE-00AD-42CD-ACB4-85E22668A82C}"/>
              </a:ext>
            </a:extLst>
          </p:cNvPr>
          <p:cNvPicPr>
            <a:picLocks noChangeAspect="1"/>
          </p:cNvPicPr>
          <p:nvPr/>
        </p:nvPicPr>
        <p:blipFill>
          <a:blip r:embed="rId2"/>
          <a:stretch>
            <a:fillRect/>
          </a:stretch>
        </p:blipFill>
        <p:spPr>
          <a:xfrm>
            <a:off x="3832860" y="2282190"/>
            <a:ext cx="4156710" cy="2293620"/>
          </a:xfrm>
          <a:prstGeom prst="rect">
            <a:avLst/>
          </a:prstGeom>
        </p:spPr>
      </p:pic>
    </p:spTree>
    <p:extLst>
      <p:ext uri="{BB962C8B-B14F-4D97-AF65-F5344CB8AC3E}">
        <p14:creationId xmlns:p14="http://schemas.microsoft.com/office/powerpoint/2010/main" val="2223022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0326E-1C46-480D-857B-2EA86E383E7F}"/>
              </a:ext>
            </a:extLst>
          </p:cNvPr>
          <p:cNvSpPr>
            <a:spLocks noGrp="1"/>
          </p:cNvSpPr>
          <p:nvPr>
            <p:ph type="title"/>
          </p:nvPr>
        </p:nvSpPr>
        <p:spPr>
          <a:xfrm>
            <a:off x="642257" y="634946"/>
            <a:ext cx="6432434" cy="1450757"/>
          </a:xfrm>
        </p:spPr>
        <p:txBody>
          <a:bodyPr>
            <a:normAutofit/>
          </a:bodyPr>
          <a:lstStyle/>
          <a:p>
            <a:r>
              <a:rPr lang="en-GB"/>
              <a:t>Data Preparation</a:t>
            </a:r>
            <a:endParaRPr lang="en-GB" dirty="0"/>
          </a:p>
        </p:txBody>
      </p:sp>
      <p:cxnSp>
        <p:nvCxnSpPr>
          <p:cNvPr id="40" name="Straight Connector 39">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AF90D4-3379-4C4F-B3E1-748D819EBD9A}"/>
              </a:ext>
            </a:extLst>
          </p:cNvPr>
          <p:cNvSpPr>
            <a:spLocks noGrp="1"/>
          </p:cNvSpPr>
          <p:nvPr>
            <p:ph idx="1"/>
          </p:nvPr>
        </p:nvSpPr>
        <p:spPr>
          <a:xfrm>
            <a:off x="642257" y="2407436"/>
            <a:ext cx="6432434" cy="3461658"/>
          </a:xfrm>
        </p:spPr>
        <p:txBody>
          <a:bodyPr>
            <a:normAutofit/>
          </a:bodyPr>
          <a:lstStyle/>
          <a:p>
            <a:pPr marL="0" indent="0">
              <a:lnSpc>
                <a:spcPct val="100000"/>
              </a:lnSpc>
              <a:buNone/>
            </a:pPr>
            <a:r>
              <a:rPr lang="en-GB" b="0" i="0">
                <a:effectLst/>
                <a:latin typeface="Montserrat"/>
              </a:rPr>
              <a:t>The red wine dataset has 1599 observations, 11 predictors and 1 outcome (quality). All of the predictors are numeric values, outcomes are integer.</a:t>
            </a:r>
          </a:p>
          <a:p>
            <a:pPr marL="0" indent="0">
              <a:lnSpc>
                <a:spcPct val="100000"/>
              </a:lnSpc>
              <a:buNone/>
            </a:pPr>
            <a:r>
              <a:rPr lang="en-GB" b="0" i="0">
                <a:effectLst/>
                <a:latin typeface="Montserrat"/>
              </a:rPr>
              <a:t>The summary stats shows that most of the variables has wide range compared to the IQR, which may indicate spread in the data and the presence of outliers.</a:t>
            </a:r>
            <a:br>
              <a:rPr lang="en-GB"/>
            </a:br>
            <a:r>
              <a:rPr lang="en-GB" b="0" i="0">
                <a:effectLst/>
                <a:latin typeface="Montserrat"/>
              </a:rPr>
              <a:t>We investigate further by producing boxplots for each of the variables</a:t>
            </a:r>
          </a:p>
          <a:p>
            <a:pPr marL="0" indent="0">
              <a:lnSpc>
                <a:spcPct val="100000"/>
              </a:lnSpc>
              <a:buNone/>
            </a:pPr>
            <a:r>
              <a:rPr lang="en-GB" b="0" i="0">
                <a:effectLst/>
                <a:latin typeface="Montserrat"/>
              </a:rPr>
              <a:t>For each variables, we consider observations that lie outside 1.5 * IQR as outliers</a:t>
            </a:r>
          </a:p>
          <a:p>
            <a:pPr marL="0" indent="0">
              <a:lnSpc>
                <a:spcPct val="100000"/>
              </a:lnSpc>
              <a:buNone/>
            </a:pPr>
            <a:endParaRPr lang="en-GB" b="0" i="0">
              <a:effectLst/>
              <a:latin typeface="Montserrat"/>
            </a:endParaRPr>
          </a:p>
          <a:p>
            <a:pPr marL="0" indent="0">
              <a:lnSpc>
                <a:spcPct val="100000"/>
              </a:lnSpc>
              <a:buNone/>
            </a:pPr>
            <a:endParaRPr lang="en-GB"/>
          </a:p>
        </p:txBody>
      </p:sp>
      <p:pic>
        <p:nvPicPr>
          <p:cNvPr id="5" name="Content Placeholder 5" descr="Diagram&#10;&#10;Description automatically generated">
            <a:extLst>
              <a:ext uri="{FF2B5EF4-FFF2-40B4-BE49-F238E27FC236}">
                <a16:creationId xmlns:a16="http://schemas.microsoft.com/office/drawing/2014/main" id="{AB1F55F4-3EB2-44A5-9AB9-60DB9634B04D}"/>
              </a:ext>
            </a:extLst>
          </p:cNvPr>
          <p:cNvPicPr>
            <a:picLocks noChangeAspect="1"/>
          </p:cNvPicPr>
          <p:nvPr/>
        </p:nvPicPr>
        <p:blipFill rotWithShape="1">
          <a:blip r:embed="rId2"/>
          <a:srcRect r="9064" b="8"/>
          <a:stretch/>
        </p:blipFill>
        <p:spPr bwMode="auto">
          <a:xfrm>
            <a:off x="7556687" y="634947"/>
            <a:ext cx="4001315" cy="2616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diagram&#10;&#10;Description automatically generated">
            <a:extLst>
              <a:ext uri="{FF2B5EF4-FFF2-40B4-BE49-F238E27FC236}">
                <a16:creationId xmlns:a16="http://schemas.microsoft.com/office/drawing/2014/main" id="{6B22C8AE-B255-4578-9659-444873326842}"/>
              </a:ext>
            </a:extLst>
          </p:cNvPr>
          <p:cNvPicPr>
            <a:picLocks noChangeAspect="1"/>
          </p:cNvPicPr>
          <p:nvPr/>
        </p:nvPicPr>
        <p:blipFill rotWithShape="1">
          <a:blip r:embed="rId3"/>
          <a:srcRect l="9056" r="8" b="8"/>
          <a:stretch/>
        </p:blipFill>
        <p:spPr>
          <a:xfrm>
            <a:off x="7556686" y="3337869"/>
            <a:ext cx="4001315" cy="2616618"/>
          </a:xfrm>
          <a:prstGeom prst="rect">
            <a:avLst/>
          </a:prstGeom>
        </p:spPr>
      </p:pic>
      <p:sp>
        <p:nvSpPr>
          <p:cNvPr id="42" name="Rectangle 41">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954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ED434249-DC09-483A-85BB-87E2DE5E2CF3}"/>
              </a:ext>
            </a:extLst>
          </p:cNvPr>
          <p:cNvSpPr>
            <a:spLocks noGrp="1"/>
          </p:cNvSpPr>
          <p:nvPr>
            <p:ph type="title"/>
          </p:nvPr>
        </p:nvSpPr>
        <p:spPr>
          <a:xfrm>
            <a:off x="642257" y="634946"/>
            <a:ext cx="5453741" cy="1450757"/>
          </a:xfrm>
        </p:spPr>
        <p:txBody>
          <a:bodyPr>
            <a:normAutofit/>
          </a:bodyPr>
          <a:lstStyle/>
          <a:p>
            <a:r>
              <a:rPr lang="en-GB" b="0" i="0">
                <a:effectLst/>
                <a:latin typeface="Montserrat"/>
              </a:rPr>
              <a:t>Outlier detection</a:t>
            </a:r>
            <a:br>
              <a:rPr lang="en-GB" b="0" i="0">
                <a:effectLst/>
                <a:latin typeface="Montserrat"/>
              </a:rPr>
            </a:br>
            <a:endParaRPr lang="en-GB"/>
          </a:p>
        </p:txBody>
      </p:sp>
      <p:cxnSp>
        <p:nvCxnSpPr>
          <p:cNvPr id="48" name="Straight Connector 44">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553" y="2267421"/>
            <a:ext cx="4846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Content Placeholder 19">
            <a:extLst>
              <a:ext uri="{FF2B5EF4-FFF2-40B4-BE49-F238E27FC236}">
                <a16:creationId xmlns:a16="http://schemas.microsoft.com/office/drawing/2014/main" id="{72BA42AA-A48E-452E-B646-6A08994F6E79}"/>
              </a:ext>
            </a:extLst>
          </p:cNvPr>
          <p:cNvSpPr>
            <a:spLocks noGrp="1"/>
          </p:cNvSpPr>
          <p:nvPr>
            <p:ph idx="1"/>
          </p:nvPr>
        </p:nvSpPr>
        <p:spPr>
          <a:xfrm>
            <a:off x="642257" y="2407436"/>
            <a:ext cx="5453739" cy="3461658"/>
          </a:xfrm>
        </p:spPr>
        <p:txBody>
          <a:bodyPr>
            <a:normAutofit/>
          </a:bodyPr>
          <a:lstStyle/>
          <a:p>
            <a:pPr>
              <a:buFont typeface="Wingdings" panose="05000000000000000000" pitchFamily="2" charset="2"/>
              <a:buChar char="§"/>
            </a:pPr>
            <a:endParaRPr lang="en-GB" b="0" i="0">
              <a:effectLst/>
              <a:latin typeface="Montserrat"/>
            </a:endParaRPr>
          </a:p>
          <a:p>
            <a:endParaRPr lang="en-GB"/>
          </a:p>
        </p:txBody>
      </p:sp>
      <p:pic>
        <p:nvPicPr>
          <p:cNvPr id="26" name="Picture 25" descr="Chart, diagram, box and whisker chart&#10;&#10;Description automatically generated">
            <a:extLst>
              <a:ext uri="{FF2B5EF4-FFF2-40B4-BE49-F238E27FC236}">
                <a16:creationId xmlns:a16="http://schemas.microsoft.com/office/drawing/2014/main" id="{F53E6639-9192-4B97-AEF8-115A0EE7897E}"/>
              </a:ext>
            </a:extLst>
          </p:cNvPr>
          <p:cNvPicPr>
            <a:picLocks noChangeAspect="1"/>
          </p:cNvPicPr>
          <p:nvPr/>
        </p:nvPicPr>
        <p:blipFill>
          <a:blip r:embed="rId2"/>
          <a:stretch>
            <a:fillRect/>
          </a:stretch>
        </p:blipFill>
        <p:spPr>
          <a:xfrm>
            <a:off x="5695121" y="193949"/>
            <a:ext cx="6132443" cy="2955197"/>
          </a:xfrm>
          <a:prstGeom prst="rect">
            <a:avLst/>
          </a:prstGeom>
        </p:spPr>
      </p:pic>
      <p:pic>
        <p:nvPicPr>
          <p:cNvPr id="28" name="Picture 27" descr="Box and whisker chart&#10;&#10;Description automatically generated">
            <a:extLst>
              <a:ext uri="{FF2B5EF4-FFF2-40B4-BE49-F238E27FC236}">
                <a16:creationId xmlns:a16="http://schemas.microsoft.com/office/drawing/2014/main" id="{6050D1DC-6408-4D80-A3C2-0F90E1CA09FB}"/>
              </a:ext>
            </a:extLst>
          </p:cNvPr>
          <p:cNvPicPr>
            <a:picLocks noChangeAspect="1"/>
          </p:cNvPicPr>
          <p:nvPr/>
        </p:nvPicPr>
        <p:blipFill>
          <a:blip r:embed="rId3"/>
          <a:stretch>
            <a:fillRect/>
          </a:stretch>
        </p:blipFill>
        <p:spPr>
          <a:xfrm>
            <a:off x="3923929" y="3191631"/>
            <a:ext cx="4186274" cy="2745230"/>
          </a:xfrm>
          <a:prstGeom prst="rect">
            <a:avLst/>
          </a:prstGeom>
        </p:spPr>
      </p:pic>
      <p:pic>
        <p:nvPicPr>
          <p:cNvPr id="31" name="Picture 30" descr="Chart, bar chart&#10;&#10;Description automatically generated">
            <a:extLst>
              <a:ext uri="{FF2B5EF4-FFF2-40B4-BE49-F238E27FC236}">
                <a16:creationId xmlns:a16="http://schemas.microsoft.com/office/drawing/2014/main" id="{FCA9BE2A-FE18-40C6-9E91-9BDBD80D883F}"/>
              </a:ext>
            </a:extLst>
          </p:cNvPr>
          <p:cNvPicPr>
            <a:picLocks noChangeAspect="1"/>
          </p:cNvPicPr>
          <p:nvPr/>
        </p:nvPicPr>
        <p:blipFill>
          <a:blip r:embed="rId4"/>
          <a:stretch>
            <a:fillRect/>
          </a:stretch>
        </p:blipFill>
        <p:spPr>
          <a:xfrm>
            <a:off x="8110203" y="3267857"/>
            <a:ext cx="3805141" cy="2955196"/>
          </a:xfrm>
          <a:prstGeom prst="rect">
            <a:avLst/>
          </a:prstGeom>
        </p:spPr>
      </p:pic>
      <p:sp>
        <p:nvSpPr>
          <p:cNvPr id="47" name="Rectangle 46">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AutoShape 4">
            <a:extLst>
              <a:ext uri="{FF2B5EF4-FFF2-40B4-BE49-F238E27FC236}">
                <a16:creationId xmlns:a16="http://schemas.microsoft.com/office/drawing/2014/main" id="{98F76DF6-739E-4412-A47B-02C9ECBEF864}"/>
              </a:ext>
            </a:extLst>
          </p:cNvPr>
          <p:cNvSpPr>
            <a:spLocks noChangeAspect="1" noChangeArrowheads="1"/>
          </p:cNvSpPr>
          <p:nvPr/>
        </p:nvSpPr>
        <p:spPr bwMode="auto">
          <a:xfrm>
            <a:off x="5943600" y="3276600"/>
            <a:ext cx="2768600" cy="276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TextBox 21">
            <a:extLst>
              <a:ext uri="{FF2B5EF4-FFF2-40B4-BE49-F238E27FC236}">
                <a16:creationId xmlns:a16="http://schemas.microsoft.com/office/drawing/2014/main" id="{4B4E0C00-B26B-48AC-BE89-B8E8C08545C2}"/>
              </a:ext>
            </a:extLst>
          </p:cNvPr>
          <p:cNvSpPr txBox="1"/>
          <p:nvPr/>
        </p:nvSpPr>
        <p:spPr>
          <a:xfrm>
            <a:off x="276655" y="2731361"/>
            <a:ext cx="3281672" cy="4355038"/>
          </a:xfrm>
          <a:prstGeom prst="rect">
            <a:avLst/>
          </a:prstGeom>
          <a:noFill/>
        </p:spPr>
        <p:txBody>
          <a:bodyPr wrap="square">
            <a:spAutoFit/>
          </a:bodyPr>
          <a:lstStyle/>
          <a:p>
            <a:pPr algn="l">
              <a:spcAft>
                <a:spcPts val="600"/>
              </a:spcAft>
            </a:pPr>
            <a:r>
              <a:rPr lang="en-GB" b="0" i="0" dirty="0">
                <a:effectLst/>
                <a:latin typeface="Montserrat"/>
              </a:rPr>
              <a:t>By removing the outliers, the dataset size reduced to 1179 observations.</a:t>
            </a:r>
          </a:p>
          <a:p>
            <a:pPr algn="l">
              <a:spcAft>
                <a:spcPts val="600"/>
              </a:spcAft>
            </a:pPr>
            <a:r>
              <a:rPr lang="en-GB" b="0" i="0" dirty="0">
                <a:effectLst/>
                <a:latin typeface="Montserrat"/>
              </a:rPr>
              <a:t>We observe that the outliers have reduced and the distribution graph is not left skewed.</a:t>
            </a:r>
          </a:p>
          <a:p>
            <a:pPr algn="l">
              <a:spcAft>
                <a:spcPts val="600"/>
              </a:spcAft>
            </a:pPr>
            <a:r>
              <a:rPr lang="en-GB" dirty="0">
                <a:latin typeface="Montserrat"/>
              </a:rPr>
              <a:t>The correlation graph confirms strong </a:t>
            </a:r>
            <a:r>
              <a:rPr lang="en-GB" b="0" i="0" dirty="0">
                <a:effectLst/>
                <a:latin typeface="Montserrat"/>
              </a:rPr>
              <a:t>between </a:t>
            </a:r>
            <a:r>
              <a:rPr lang="en-GB" b="0" i="0" dirty="0" err="1">
                <a:effectLst/>
                <a:latin typeface="Montserrat"/>
              </a:rPr>
              <a:t>fixed.acidity</a:t>
            </a:r>
            <a:r>
              <a:rPr lang="en-GB" b="0" i="0" dirty="0">
                <a:effectLst/>
                <a:latin typeface="Montserrat"/>
              </a:rPr>
              <a:t>/density and </a:t>
            </a:r>
            <a:r>
              <a:rPr lang="en-GB" b="0" i="0" dirty="0" err="1">
                <a:effectLst/>
                <a:latin typeface="Montserrat"/>
              </a:rPr>
              <a:t>fixed.acidity</a:t>
            </a:r>
            <a:r>
              <a:rPr lang="en-GB" b="0" i="0" dirty="0">
                <a:effectLst/>
                <a:latin typeface="Montserrat"/>
              </a:rPr>
              <a:t>/</a:t>
            </a:r>
            <a:r>
              <a:rPr lang="en-GB" b="0" i="0" dirty="0" err="1">
                <a:effectLst/>
                <a:latin typeface="Montserrat"/>
              </a:rPr>
              <a:t>pH.</a:t>
            </a:r>
            <a:endParaRPr lang="en-GB" b="0" i="0" dirty="0">
              <a:effectLst/>
              <a:latin typeface="Montserrat"/>
            </a:endParaRPr>
          </a:p>
          <a:p>
            <a:pPr marL="285750" indent="-285750" algn="l">
              <a:spcAft>
                <a:spcPts val="600"/>
              </a:spcAft>
              <a:buFont typeface="Arial" panose="020B0604020202020204" pitchFamily="34" charset="0"/>
              <a:buChar char="•"/>
            </a:pPr>
            <a:endParaRPr lang="en-GB" b="0" i="0" dirty="0">
              <a:effectLst/>
              <a:latin typeface="Montserrat"/>
            </a:endParaRPr>
          </a:p>
          <a:p>
            <a:pPr algn="l">
              <a:spcAft>
                <a:spcPts val="600"/>
              </a:spcAft>
            </a:pPr>
            <a:endParaRPr lang="en-GB" b="0" i="0" dirty="0">
              <a:effectLst/>
              <a:latin typeface="Montserrat"/>
            </a:endParaRPr>
          </a:p>
          <a:p>
            <a:pPr algn="l">
              <a:spcAft>
                <a:spcPts val="600"/>
              </a:spcAft>
            </a:pPr>
            <a:endParaRPr lang="en-GB" b="0" i="0" dirty="0">
              <a:effectLst/>
              <a:latin typeface="Montserrat"/>
            </a:endParaRPr>
          </a:p>
        </p:txBody>
      </p:sp>
    </p:spTree>
    <p:extLst>
      <p:ext uri="{BB962C8B-B14F-4D97-AF65-F5344CB8AC3E}">
        <p14:creationId xmlns:p14="http://schemas.microsoft.com/office/powerpoint/2010/main" val="418423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BE62-29FA-4512-B842-AFFB2B3CE0E1}"/>
              </a:ext>
            </a:extLst>
          </p:cNvPr>
          <p:cNvSpPr>
            <a:spLocks noGrp="1"/>
          </p:cNvSpPr>
          <p:nvPr>
            <p:ph type="title"/>
          </p:nvPr>
        </p:nvSpPr>
        <p:spPr/>
        <p:txBody>
          <a:bodyPr/>
          <a:lstStyle/>
          <a:p>
            <a:r>
              <a:rPr lang="en-GB" dirty="0"/>
              <a:t>Linear Regression</a:t>
            </a:r>
          </a:p>
        </p:txBody>
      </p:sp>
      <p:sp>
        <p:nvSpPr>
          <p:cNvPr id="3" name="Content Placeholder 2">
            <a:extLst>
              <a:ext uri="{FF2B5EF4-FFF2-40B4-BE49-F238E27FC236}">
                <a16:creationId xmlns:a16="http://schemas.microsoft.com/office/drawing/2014/main" id="{F30A2E2A-01E9-43F2-BAE4-C0F673AC0926}"/>
              </a:ext>
            </a:extLst>
          </p:cNvPr>
          <p:cNvSpPr>
            <a:spLocks noGrp="1"/>
          </p:cNvSpPr>
          <p:nvPr>
            <p:ph idx="1"/>
          </p:nvPr>
        </p:nvSpPr>
        <p:spPr/>
        <p:txBody>
          <a:bodyPr>
            <a:normAutofit lnSpcReduction="10000"/>
          </a:bodyPr>
          <a:lstStyle/>
          <a:p>
            <a:r>
              <a:rPr lang="en-GB" dirty="0"/>
              <a:t>The data was classified to train data(884) and test data (295) with 11 predictors.</a:t>
            </a:r>
          </a:p>
          <a:p>
            <a:r>
              <a:rPr lang="en-GB" dirty="0"/>
              <a:t>The outliers were removed from the data after the classification. The regression model provided a result:</a:t>
            </a:r>
          </a:p>
          <a:p>
            <a:endParaRPr lang="en-GB" dirty="0"/>
          </a:p>
          <a:p>
            <a:r>
              <a:rPr lang="en-GB" dirty="0"/>
              <a:t>Since the data was yet variable, the outliers were removed again. A squared linear regression was performed and the below results were provided:</a:t>
            </a:r>
          </a:p>
          <a:p>
            <a:endParaRPr lang="en-GB" dirty="0"/>
          </a:p>
          <a:p>
            <a:r>
              <a:rPr lang="en-GB" dirty="0"/>
              <a:t>We performed various models like ridge regression, polynomial regression, the results were unsatisfactory, henceforth we decided to only discuss the Linear regression.</a:t>
            </a:r>
          </a:p>
          <a:p>
            <a:pPr marL="0" indent="0">
              <a:buNone/>
            </a:pPr>
            <a:endParaRPr lang="en-GB" dirty="0"/>
          </a:p>
        </p:txBody>
      </p:sp>
      <p:pic>
        <p:nvPicPr>
          <p:cNvPr id="5" name="Picture 4">
            <a:extLst>
              <a:ext uri="{FF2B5EF4-FFF2-40B4-BE49-F238E27FC236}">
                <a16:creationId xmlns:a16="http://schemas.microsoft.com/office/drawing/2014/main" id="{A6CEB9B1-C607-40F4-92D2-6C3F00A87BF2}"/>
              </a:ext>
            </a:extLst>
          </p:cNvPr>
          <p:cNvPicPr>
            <a:picLocks noChangeAspect="1"/>
          </p:cNvPicPr>
          <p:nvPr/>
        </p:nvPicPr>
        <p:blipFill>
          <a:blip r:embed="rId2"/>
          <a:stretch>
            <a:fillRect/>
          </a:stretch>
        </p:blipFill>
        <p:spPr>
          <a:xfrm>
            <a:off x="2215624" y="2980379"/>
            <a:ext cx="6464300" cy="595313"/>
          </a:xfrm>
          <a:prstGeom prst="rect">
            <a:avLst/>
          </a:prstGeom>
        </p:spPr>
      </p:pic>
      <p:pic>
        <p:nvPicPr>
          <p:cNvPr id="7" name="Picture 6">
            <a:extLst>
              <a:ext uri="{FF2B5EF4-FFF2-40B4-BE49-F238E27FC236}">
                <a16:creationId xmlns:a16="http://schemas.microsoft.com/office/drawing/2014/main" id="{5EEBFA43-9B9E-47F0-B4E5-0D72CB7536EB}"/>
              </a:ext>
            </a:extLst>
          </p:cNvPr>
          <p:cNvPicPr>
            <a:picLocks noChangeAspect="1"/>
          </p:cNvPicPr>
          <p:nvPr/>
        </p:nvPicPr>
        <p:blipFill>
          <a:blip r:embed="rId3"/>
          <a:stretch>
            <a:fillRect/>
          </a:stretch>
        </p:blipFill>
        <p:spPr>
          <a:xfrm>
            <a:off x="2894330" y="4447870"/>
            <a:ext cx="6464300" cy="704234"/>
          </a:xfrm>
          <a:prstGeom prst="rect">
            <a:avLst/>
          </a:prstGeom>
        </p:spPr>
      </p:pic>
    </p:spTree>
    <p:extLst>
      <p:ext uri="{BB962C8B-B14F-4D97-AF65-F5344CB8AC3E}">
        <p14:creationId xmlns:p14="http://schemas.microsoft.com/office/powerpoint/2010/main" val="257415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1D860-BA7D-4990-B6F1-ED03F8C5390D}"/>
              </a:ext>
            </a:extLst>
          </p:cNvPr>
          <p:cNvSpPr>
            <a:spLocks noGrp="1"/>
          </p:cNvSpPr>
          <p:nvPr>
            <p:ph type="title"/>
          </p:nvPr>
        </p:nvSpPr>
        <p:spPr>
          <a:xfrm>
            <a:off x="6411685" y="634946"/>
            <a:ext cx="5127171" cy="1450757"/>
          </a:xfrm>
        </p:spPr>
        <p:txBody>
          <a:bodyPr>
            <a:normAutofit/>
          </a:bodyPr>
          <a:lstStyle/>
          <a:p>
            <a:r>
              <a:rPr lang="en-GB" dirty="0"/>
              <a:t>Regression Tree</a:t>
            </a:r>
          </a:p>
        </p:txBody>
      </p:sp>
      <p:pic>
        <p:nvPicPr>
          <p:cNvPr id="5" name="Content Placeholder 4" descr="Diagram, timeline&#10;&#10;Description automatically generated">
            <a:extLst>
              <a:ext uri="{FF2B5EF4-FFF2-40B4-BE49-F238E27FC236}">
                <a16:creationId xmlns:a16="http://schemas.microsoft.com/office/drawing/2014/main" id="{530287E0-7BA3-4516-867B-27ACC40C53BF}"/>
              </a:ext>
            </a:extLst>
          </p:cNvPr>
          <p:cNvPicPr>
            <a:picLocks noChangeAspect="1"/>
          </p:cNvPicPr>
          <p:nvPr/>
        </p:nvPicPr>
        <p:blipFill>
          <a:blip r:embed="rId2"/>
          <a:stretch>
            <a:fillRect/>
          </a:stretch>
        </p:blipFill>
        <p:spPr>
          <a:xfrm>
            <a:off x="643192" y="1747164"/>
            <a:ext cx="5115347" cy="3043630"/>
          </a:xfrm>
          <a:prstGeom prst="rect">
            <a:avLst/>
          </a:prstGeom>
        </p:spPr>
      </p:pic>
      <p:cxnSp>
        <p:nvCxnSpPr>
          <p:cNvPr id="14" name="Straight Connector 1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011AB57-C35A-4DE1-AD00-B65EFA7E4E9D}"/>
              </a:ext>
            </a:extLst>
          </p:cNvPr>
          <p:cNvSpPr>
            <a:spLocks noGrp="1"/>
          </p:cNvSpPr>
          <p:nvPr>
            <p:ph idx="1"/>
          </p:nvPr>
        </p:nvSpPr>
        <p:spPr>
          <a:xfrm>
            <a:off x="6411684" y="2407436"/>
            <a:ext cx="5127172" cy="3461658"/>
          </a:xfrm>
        </p:spPr>
        <p:txBody>
          <a:bodyPr>
            <a:normAutofit/>
          </a:bodyPr>
          <a:lstStyle/>
          <a:p>
            <a:r>
              <a:rPr lang="en-US" dirty="0"/>
              <a:t>The regression tree predicts the quality of wine, and a comparison is drawn between the predicted and the actual data:</a:t>
            </a:r>
          </a:p>
          <a:p>
            <a:endParaRPr lang="en-US" dirty="0"/>
          </a:p>
          <a:p>
            <a:endParaRPr lang="en-US" dirty="0"/>
          </a:p>
          <a:p>
            <a:endParaRPr lang="en-US" dirty="0"/>
          </a:p>
          <a:p>
            <a:r>
              <a:rPr lang="en-US" dirty="0"/>
              <a:t>The results are not really bad for estimating the quality of the wine.</a:t>
            </a:r>
          </a:p>
          <a:p>
            <a:endParaRPr lang="en-US" dirty="0"/>
          </a:p>
        </p:txBody>
      </p:sp>
      <p:sp>
        <p:nvSpPr>
          <p:cNvPr id="16" name="Rectangle 15">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EEA6BD0-88A2-4DBF-8555-F4AC78036124}"/>
              </a:ext>
            </a:extLst>
          </p:cNvPr>
          <p:cNvPicPr>
            <a:picLocks noChangeAspect="1"/>
          </p:cNvPicPr>
          <p:nvPr/>
        </p:nvPicPr>
        <p:blipFill>
          <a:blip r:embed="rId3"/>
          <a:stretch>
            <a:fillRect/>
          </a:stretch>
        </p:blipFill>
        <p:spPr>
          <a:xfrm>
            <a:off x="6514044" y="3574769"/>
            <a:ext cx="4076700" cy="1228725"/>
          </a:xfrm>
          <a:prstGeom prst="rect">
            <a:avLst/>
          </a:prstGeom>
        </p:spPr>
      </p:pic>
    </p:spTree>
    <p:extLst>
      <p:ext uri="{BB962C8B-B14F-4D97-AF65-F5344CB8AC3E}">
        <p14:creationId xmlns:p14="http://schemas.microsoft.com/office/powerpoint/2010/main" val="4261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397-2DD4-4445-8E2B-D8940123999B}"/>
              </a:ext>
            </a:extLst>
          </p:cNvPr>
          <p:cNvSpPr>
            <a:spLocks noGrp="1"/>
          </p:cNvSpPr>
          <p:nvPr>
            <p:ph type="title"/>
          </p:nvPr>
        </p:nvSpPr>
        <p:spPr/>
        <p:txBody>
          <a:bodyPr/>
          <a:lstStyle/>
          <a:p>
            <a:r>
              <a:rPr lang="en-GB"/>
              <a:t>Logistic Binary Regression</a:t>
            </a:r>
            <a:endParaRPr lang="en-GB" dirty="0"/>
          </a:p>
        </p:txBody>
      </p:sp>
      <p:sp>
        <p:nvSpPr>
          <p:cNvPr id="7" name="Content Placeholder 6">
            <a:extLst>
              <a:ext uri="{FF2B5EF4-FFF2-40B4-BE49-F238E27FC236}">
                <a16:creationId xmlns:a16="http://schemas.microsoft.com/office/drawing/2014/main" id="{55A9105F-0F59-4376-8B3A-1DBD0FCB2035}"/>
              </a:ext>
            </a:extLst>
          </p:cNvPr>
          <p:cNvSpPr>
            <a:spLocks noGrp="1"/>
          </p:cNvSpPr>
          <p:nvPr>
            <p:ph idx="1"/>
          </p:nvPr>
        </p:nvSpPr>
        <p:spPr>
          <a:xfrm>
            <a:off x="1097280" y="2108201"/>
            <a:ext cx="10058400" cy="4279899"/>
          </a:xfrm>
        </p:spPr>
        <p:txBody>
          <a:bodyPr>
            <a:normAutofit/>
          </a:bodyPr>
          <a:lstStyle/>
          <a:p>
            <a:r>
              <a:rPr lang="en-GB" dirty="0"/>
              <a:t>The quality of wine is classified in 1’s and 0’s on based of the rating, if quality is less than or equal to 7 then 0 else 1:</a:t>
            </a:r>
          </a:p>
          <a:p>
            <a:endParaRPr lang="en-GB" dirty="0"/>
          </a:p>
          <a:p>
            <a:r>
              <a:rPr lang="en-GB" dirty="0"/>
              <a:t>Confusion matrix was performed to categorise </a:t>
            </a:r>
          </a:p>
          <a:p>
            <a:r>
              <a:rPr lang="en-GB" dirty="0"/>
              <a:t>the prediction against the actual ones:</a:t>
            </a:r>
          </a:p>
          <a:p>
            <a:endParaRPr lang="en-GB" dirty="0"/>
          </a:p>
          <a:p>
            <a:endParaRPr lang="en-GB" dirty="0"/>
          </a:p>
          <a:p>
            <a:endParaRPr lang="en-GB" dirty="0"/>
          </a:p>
          <a:p>
            <a:pPr marL="0" indent="0">
              <a:buNone/>
            </a:pPr>
            <a:r>
              <a:rPr lang="en-GB" dirty="0"/>
              <a:t>The accuracy is 98.1699 percent.</a:t>
            </a:r>
          </a:p>
          <a:p>
            <a:endParaRPr lang="en-GB" dirty="0"/>
          </a:p>
        </p:txBody>
      </p:sp>
      <p:pic>
        <p:nvPicPr>
          <p:cNvPr id="11" name="Picture 10" descr="Chart&#10;&#10;Description automatically generated">
            <a:extLst>
              <a:ext uri="{FF2B5EF4-FFF2-40B4-BE49-F238E27FC236}">
                <a16:creationId xmlns:a16="http://schemas.microsoft.com/office/drawing/2014/main" id="{E2C10790-409E-4A82-ADD3-7A0283674053}"/>
              </a:ext>
            </a:extLst>
          </p:cNvPr>
          <p:cNvPicPr>
            <a:picLocks noChangeAspect="1"/>
          </p:cNvPicPr>
          <p:nvPr/>
        </p:nvPicPr>
        <p:blipFill>
          <a:blip r:embed="rId2"/>
          <a:stretch>
            <a:fillRect/>
          </a:stretch>
        </p:blipFill>
        <p:spPr>
          <a:xfrm>
            <a:off x="6224589" y="2628899"/>
            <a:ext cx="5288564" cy="3423009"/>
          </a:xfrm>
          <a:prstGeom prst="rect">
            <a:avLst/>
          </a:prstGeom>
        </p:spPr>
      </p:pic>
      <p:pic>
        <p:nvPicPr>
          <p:cNvPr id="13" name="Picture 12">
            <a:extLst>
              <a:ext uri="{FF2B5EF4-FFF2-40B4-BE49-F238E27FC236}">
                <a16:creationId xmlns:a16="http://schemas.microsoft.com/office/drawing/2014/main" id="{0DC923A8-57C1-40BB-8CC0-F0D4DD4C1600}"/>
              </a:ext>
            </a:extLst>
          </p:cNvPr>
          <p:cNvPicPr>
            <a:picLocks noChangeAspect="1"/>
          </p:cNvPicPr>
          <p:nvPr/>
        </p:nvPicPr>
        <p:blipFill>
          <a:blip r:embed="rId3"/>
          <a:stretch>
            <a:fillRect/>
          </a:stretch>
        </p:blipFill>
        <p:spPr>
          <a:xfrm>
            <a:off x="3962401" y="2628899"/>
            <a:ext cx="1809750" cy="561975"/>
          </a:xfrm>
          <a:prstGeom prst="rect">
            <a:avLst/>
          </a:prstGeom>
        </p:spPr>
      </p:pic>
      <p:pic>
        <p:nvPicPr>
          <p:cNvPr id="15" name="Picture 14">
            <a:extLst>
              <a:ext uri="{FF2B5EF4-FFF2-40B4-BE49-F238E27FC236}">
                <a16:creationId xmlns:a16="http://schemas.microsoft.com/office/drawing/2014/main" id="{BEFFAF03-B850-4DD1-98B6-D9193398BCCA}"/>
              </a:ext>
            </a:extLst>
          </p:cNvPr>
          <p:cNvPicPr>
            <a:picLocks noChangeAspect="1"/>
          </p:cNvPicPr>
          <p:nvPr/>
        </p:nvPicPr>
        <p:blipFill>
          <a:blip r:embed="rId4"/>
          <a:stretch>
            <a:fillRect/>
          </a:stretch>
        </p:blipFill>
        <p:spPr>
          <a:xfrm>
            <a:off x="1700214" y="4422881"/>
            <a:ext cx="4524375" cy="1419225"/>
          </a:xfrm>
          <a:prstGeom prst="rect">
            <a:avLst/>
          </a:prstGeom>
        </p:spPr>
      </p:pic>
    </p:spTree>
    <p:extLst>
      <p:ext uri="{BB962C8B-B14F-4D97-AF65-F5344CB8AC3E}">
        <p14:creationId xmlns:p14="http://schemas.microsoft.com/office/powerpoint/2010/main" val="304255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11C7-F451-4473-AE32-EC7C14815B7A}"/>
              </a:ext>
            </a:extLst>
          </p:cNvPr>
          <p:cNvSpPr>
            <a:spLocks noGrp="1"/>
          </p:cNvSpPr>
          <p:nvPr>
            <p:ph type="title"/>
          </p:nvPr>
        </p:nvSpPr>
        <p:spPr/>
        <p:txBody>
          <a:bodyPr/>
          <a:lstStyle/>
          <a:p>
            <a:r>
              <a:rPr lang="en-GB" dirty="0"/>
              <a:t>Conclusion Supervised Learning</a:t>
            </a:r>
          </a:p>
        </p:txBody>
      </p:sp>
      <p:sp>
        <p:nvSpPr>
          <p:cNvPr id="3" name="Content Placeholder 2">
            <a:extLst>
              <a:ext uri="{FF2B5EF4-FFF2-40B4-BE49-F238E27FC236}">
                <a16:creationId xmlns:a16="http://schemas.microsoft.com/office/drawing/2014/main" id="{CA2AAFBE-D91D-4090-9CD0-E4240C06BFE9}"/>
              </a:ext>
            </a:extLst>
          </p:cNvPr>
          <p:cNvSpPr>
            <a:spLocks noGrp="1"/>
          </p:cNvSpPr>
          <p:nvPr>
            <p:ph idx="1"/>
          </p:nvPr>
        </p:nvSpPr>
        <p:spPr>
          <a:xfrm>
            <a:off x="1097280" y="2108201"/>
            <a:ext cx="10058400" cy="4463196"/>
          </a:xfrm>
        </p:spPr>
        <p:txBody>
          <a:bodyPr>
            <a:normAutofit lnSpcReduction="10000"/>
          </a:bodyPr>
          <a:lstStyle/>
          <a:p>
            <a:pPr marL="0" indent="0">
              <a:buNone/>
            </a:pPr>
            <a:r>
              <a:rPr lang="en-GB" dirty="0"/>
              <a:t>Decision tree and random forest were also performed on the data.</a:t>
            </a:r>
          </a:p>
          <a:p>
            <a:pPr marL="0" indent="0">
              <a:buNone/>
            </a:pPr>
            <a:endParaRPr lang="en-GB" dirty="0"/>
          </a:p>
          <a:p>
            <a:pPr marL="0" indent="0">
              <a:buNone/>
            </a:pPr>
            <a:endParaRPr lang="en-GB" dirty="0"/>
          </a:p>
          <a:p>
            <a:pPr marL="0" indent="0">
              <a:buNone/>
            </a:pPr>
            <a:endParaRPr lang="en-GB" dirty="0"/>
          </a:p>
          <a:p>
            <a:pPr marL="0" indent="0">
              <a:buNone/>
            </a:pPr>
            <a:r>
              <a:rPr lang="en-GB" dirty="0"/>
              <a:t>The results were compared and below is comparison table:</a:t>
            </a:r>
          </a:p>
          <a:p>
            <a:pPr marL="0" indent="0">
              <a:buNone/>
            </a:pPr>
            <a:endParaRPr lang="en-GB" dirty="0"/>
          </a:p>
          <a:p>
            <a:pPr marL="0" indent="0">
              <a:buNone/>
            </a:pPr>
            <a:endParaRPr lang="en-GB" dirty="0"/>
          </a:p>
          <a:p>
            <a:pPr marL="0" indent="0">
              <a:buNone/>
            </a:pPr>
            <a:r>
              <a:rPr lang="en-GB" dirty="0"/>
              <a:t>As per our analysis Logistic Regression provides more accuracy compared to other models to predict the quality of the wine.</a:t>
            </a:r>
          </a:p>
          <a:p>
            <a:pPr marL="0" indent="0">
              <a:buNone/>
            </a:pPr>
            <a:r>
              <a:rPr lang="en-GB" dirty="0"/>
              <a:t> </a:t>
            </a:r>
          </a:p>
        </p:txBody>
      </p:sp>
      <p:pic>
        <p:nvPicPr>
          <p:cNvPr id="5" name="Picture 4">
            <a:extLst>
              <a:ext uri="{FF2B5EF4-FFF2-40B4-BE49-F238E27FC236}">
                <a16:creationId xmlns:a16="http://schemas.microsoft.com/office/drawing/2014/main" id="{B9DF0620-3F18-4C3C-A112-4C223107CEFB}"/>
              </a:ext>
            </a:extLst>
          </p:cNvPr>
          <p:cNvPicPr>
            <a:picLocks noChangeAspect="1"/>
          </p:cNvPicPr>
          <p:nvPr/>
        </p:nvPicPr>
        <p:blipFill>
          <a:blip r:embed="rId2"/>
          <a:stretch>
            <a:fillRect/>
          </a:stretch>
        </p:blipFill>
        <p:spPr>
          <a:xfrm>
            <a:off x="1097280" y="2531321"/>
            <a:ext cx="5105400" cy="1457325"/>
          </a:xfrm>
          <a:prstGeom prst="rect">
            <a:avLst/>
          </a:prstGeom>
        </p:spPr>
      </p:pic>
      <p:pic>
        <p:nvPicPr>
          <p:cNvPr id="7" name="Picture 6">
            <a:extLst>
              <a:ext uri="{FF2B5EF4-FFF2-40B4-BE49-F238E27FC236}">
                <a16:creationId xmlns:a16="http://schemas.microsoft.com/office/drawing/2014/main" id="{A9F8C285-71EA-4B3B-896A-C8D5C8F55C44}"/>
              </a:ext>
            </a:extLst>
          </p:cNvPr>
          <p:cNvPicPr>
            <a:picLocks noChangeAspect="1"/>
          </p:cNvPicPr>
          <p:nvPr/>
        </p:nvPicPr>
        <p:blipFill>
          <a:blip r:embed="rId3"/>
          <a:stretch>
            <a:fillRect/>
          </a:stretch>
        </p:blipFill>
        <p:spPr>
          <a:xfrm>
            <a:off x="5583237" y="2502004"/>
            <a:ext cx="4657725" cy="1457325"/>
          </a:xfrm>
          <a:prstGeom prst="rect">
            <a:avLst/>
          </a:prstGeom>
        </p:spPr>
      </p:pic>
      <p:pic>
        <p:nvPicPr>
          <p:cNvPr id="9" name="Picture 8">
            <a:extLst>
              <a:ext uri="{FF2B5EF4-FFF2-40B4-BE49-F238E27FC236}">
                <a16:creationId xmlns:a16="http://schemas.microsoft.com/office/drawing/2014/main" id="{C5E94267-9053-4CCB-B7C1-10C63FB16B78}"/>
              </a:ext>
            </a:extLst>
          </p:cNvPr>
          <p:cNvPicPr>
            <a:picLocks noChangeAspect="1"/>
          </p:cNvPicPr>
          <p:nvPr/>
        </p:nvPicPr>
        <p:blipFill>
          <a:blip r:embed="rId4"/>
          <a:stretch>
            <a:fillRect/>
          </a:stretch>
        </p:blipFill>
        <p:spPr>
          <a:xfrm>
            <a:off x="4673917" y="4411767"/>
            <a:ext cx="3057525" cy="1011133"/>
          </a:xfrm>
          <a:prstGeom prst="rect">
            <a:avLst/>
          </a:prstGeom>
        </p:spPr>
      </p:pic>
    </p:spTree>
    <p:extLst>
      <p:ext uri="{BB962C8B-B14F-4D97-AF65-F5344CB8AC3E}">
        <p14:creationId xmlns:p14="http://schemas.microsoft.com/office/powerpoint/2010/main" val="1737863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54393" y="179772"/>
            <a:ext cx="4075789" cy="947928"/>
          </a:xfrm>
        </p:spPr>
        <p:txBody>
          <a:bodyPr anchor="b">
            <a:normAutofit/>
          </a:bodyPr>
          <a:lstStyle/>
          <a:p>
            <a:r>
              <a:rPr lang="en-US" sz="4400" dirty="0">
                <a:solidFill>
                  <a:schemeClr val="tx1"/>
                </a:solidFill>
              </a:rPr>
              <a:t>Unsupervised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endParaRPr lang="en-US" sz="1600" dirty="0"/>
          </a:p>
          <a:p>
            <a:pPr>
              <a:lnSpc>
                <a:spcPct val="100000"/>
              </a:lnSpc>
            </a:pPr>
            <a:endParaRPr lang="en-US" sz="1600" dirty="0"/>
          </a:p>
        </p:txBody>
      </p:sp>
    </p:spTree>
    <p:extLst>
      <p:ext uri="{BB962C8B-B14F-4D97-AF65-F5344CB8AC3E}">
        <p14:creationId xmlns:p14="http://schemas.microsoft.com/office/powerpoint/2010/main" val="307344426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Statistics focus</Template>
  <TotalTime>268</TotalTime>
  <Words>1657</Words>
  <Application>Microsoft Office PowerPoint</Application>
  <PresentationFormat>Widescreen</PresentationFormat>
  <Paragraphs>174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Bookman Old Style</vt:lpstr>
      <vt:lpstr>Calibri</vt:lpstr>
      <vt:lpstr>Franklin Gothic Book</vt:lpstr>
      <vt:lpstr>Montserrat</vt:lpstr>
      <vt:lpstr>roboto</vt:lpstr>
      <vt:lpstr>Wingdings</vt:lpstr>
      <vt:lpstr>1_RetrospectVTI</vt:lpstr>
      <vt:lpstr>Stat Learners</vt:lpstr>
      <vt:lpstr>Red Wine Quality Data </vt:lpstr>
      <vt:lpstr>Data Preparation</vt:lpstr>
      <vt:lpstr>Outlier detection </vt:lpstr>
      <vt:lpstr>Linear Regression</vt:lpstr>
      <vt:lpstr>Regression Tree</vt:lpstr>
      <vt:lpstr>Logistic Binary Regression</vt:lpstr>
      <vt:lpstr>Conclusion Supervised Learning</vt:lpstr>
      <vt:lpstr>Unsupervised</vt:lpstr>
      <vt:lpstr>Wholesale customers dataset</vt:lpstr>
      <vt:lpstr>Data Preparation</vt:lpstr>
      <vt:lpstr>PowerPoint Presentation</vt:lpstr>
      <vt:lpstr>PowerPoint Presentation</vt:lpstr>
      <vt:lpstr>PowerPoint Presentation</vt:lpstr>
      <vt:lpstr>PowerPoint Presentation</vt:lpstr>
      <vt:lpstr>     (Relative Cluster Validation)  ANALYSIS AND MODELLING-ELBOW AND SILHOUETTE &amp; GAP STATISTIC METHODS </vt:lpstr>
      <vt:lpstr>Interpretation of the results</vt:lpstr>
      <vt:lpstr>PowerPoint Presentation</vt:lpstr>
      <vt:lpstr>CNN</vt:lpstr>
      <vt:lpstr>The CIFAR-10 dataset description</vt:lpstr>
      <vt:lpstr>Some important characteristics of the CIFAR-10 dataset</vt:lpstr>
      <vt:lpstr>Phases</vt:lpstr>
      <vt:lpstr>Pre-process functions</vt:lpstr>
      <vt:lpstr>Why CNN?</vt:lpstr>
      <vt:lpstr>CNN Building Blocks</vt:lpstr>
      <vt:lpstr>Training the neural net and Testing the Model</vt:lpstr>
      <vt:lpstr>Training and validation accuracy across epochs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Learners</dc:title>
  <dc:creator>Manasa Shankara Murthy</dc:creator>
  <cp:lastModifiedBy>Vickysingh Chandansingh Baghel</cp:lastModifiedBy>
  <cp:revision>30</cp:revision>
  <dcterms:created xsi:type="dcterms:W3CDTF">2021-06-12T20:36:13Z</dcterms:created>
  <dcterms:modified xsi:type="dcterms:W3CDTF">2021-06-18T07:21:34Z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